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6" r:id="rId3"/>
    <p:sldId id="267" r:id="rId4"/>
    <p:sldId id="273" r:id="rId5"/>
    <p:sldId id="262" r:id="rId6"/>
    <p:sldId id="272" r:id="rId7"/>
    <p:sldId id="270"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899" autoAdjust="0"/>
  </p:normalViewPr>
  <p:slideViewPr>
    <p:cSldViewPr snapToGrid="0">
      <p:cViewPr varScale="1">
        <p:scale>
          <a:sx n="57" d="100"/>
          <a:sy n="57" d="100"/>
        </p:scale>
        <p:origin x="10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Roshani.Kariyawasam\Roshani\Gender%20Pay%20Gap\GB%20Data%20%20snapshot%20for%20Gender%20Pay%20Gap%20Reporting%20@%205%20April%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Male</c:v>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Roshani!$K$3:$K$9</c:f>
              <c:strCache>
                <c:ptCount val="7"/>
                <c:pt idx="0">
                  <c:v>Quartile Pay Band 1 (Lower)</c:v>
                </c:pt>
                <c:pt idx="2">
                  <c:v>Quartile Pay Band 2 (Lower Middle)</c:v>
                </c:pt>
                <c:pt idx="4">
                  <c:v>Qaurtile Pay Band 3 (Upper Middle)</c:v>
                </c:pt>
                <c:pt idx="6">
                  <c:v>Quartile Pay Band 4 (Upper)</c:v>
                </c:pt>
              </c:strCache>
            </c:strRef>
          </c:cat>
          <c:val>
            <c:numRef>
              <c:f>Roshani!$L$3:$L$9</c:f>
              <c:numCache>
                <c:formatCode>General</c:formatCode>
                <c:ptCount val="7"/>
                <c:pt idx="0" formatCode="0%">
                  <c:v>0.43</c:v>
                </c:pt>
                <c:pt idx="2" formatCode="0%">
                  <c:v>0.55700000000000005</c:v>
                </c:pt>
                <c:pt idx="4" formatCode="0%">
                  <c:v>0.53100000000000003</c:v>
                </c:pt>
                <c:pt idx="6" formatCode="0%">
                  <c:v>0.70499999999999996</c:v>
                </c:pt>
              </c:numCache>
            </c:numRef>
          </c:val>
          <c:extLst>
            <c:ext xmlns:c16="http://schemas.microsoft.com/office/drawing/2014/chart" uri="{C3380CC4-5D6E-409C-BE32-E72D297353CC}">
              <c16:uniqueId val="{00000000-E92C-46F4-AC6A-C44F9960D540}"/>
            </c:ext>
          </c:extLst>
        </c:ser>
        <c:ser>
          <c:idx val="1"/>
          <c:order val="1"/>
          <c:tx>
            <c:v>Female</c:v>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Roshani!$K$3:$K$9</c:f>
              <c:strCache>
                <c:ptCount val="7"/>
                <c:pt idx="0">
                  <c:v>Quartile Pay Band 1 (Lower)</c:v>
                </c:pt>
                <c:pt idx="2">
                  <c:v>Quartile Pay Band 2 (Lower Middle)</c:v>
                </c:pt>
                <c:pt idx="4">
                  <c:v>Qaurtile Pay Band 3 (Upper Middle)</c:v>
                </c:pt>
                <c:pt idx="6">
                  <c:v>Quartile Pay Band 4 (Upper)</c:v>
                </c:pt>
              </c:strCache>
            </c:strRef>
          </c:cat>
          <c:val>
            <c:numRef>
              <c:f>Roshani!$M$3:$M$9</c:f>
              <c:numCache>
                <c:formatCode>General</c:formatCode>
                <c:ptCount val="7"/>
                <c:pt idx="0" formatCode="0%">
                  <c:v>0.56999999999999995</c:v>
                </c:pt>
                <c:pt idx="2" formatCode="0%">
                  <c:v>0.443</c:v>
                </c:pt>
                <c:pt idx="4" formatCode="0%">
                  <c:v>0.46800000000000003</c:v>
                </c:pt>
                <c:pt idx="6" formatCode="0%">
                  <c:v>0.29399999999999998</c:v>
                </c:pt>
              </c:numCache>
            </c:numRef>
          </c:val>
          <c:extLst>
            <c:ext xmlns:c16="http://schemas.microsoft.com/office/drawing/2014/chart" uri="{C3380CC4-5D6E-409C-BE32-E72D297353CC}">
              <c16:uniqueId val="{00000001-E92C-46F4-AC6A-C44F9960D540}"/>
            </c:ext>
          </c:extLst>
        </c:ser>
        <c:dLbls>
          <c:showLegendKey val="0"/>
          <c:showVal val="0"/>
          <c:showCatName val="0"/>
          <c:showSerName val="0"/>
          <c:showPercent val="0"/>
          <c:showBubbleSize val="0"/>
        </c:dLbls>
        <c:gapWidth val="50"/>
        <c:axId val="331202776"/>
        <c:axId val="1141350280"/>
      </c:barChart>
      <c:catAx>
        <c:axId val="331202776"/>
        <c:scaling>
          <c:orientation val="maxMin"/>
        </c:scaling>
        <c:delete val="0"/>
        <c:axPos val="l"/>
        <c:numFmt formatCode="General" sourceLinked="1"/>
        <c:majorTickMark val="none"/>
        <c:minorTickMark val="none"/>
        <c:tickLblPos val="nextTo"/>
        <c:spPr>
          <a:noFill/>
          <a:ln w="9525" cap="flat" cmpd="sng" algn="ctr">
            <a:solidFill>
              <a:schemeClr val="bg1"/>
            </a:solidFill>
            <a:prstDash val="solid"/>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141350280"/>
        <c:crosses val="autoZero"/>
        <c:auto val="1"/>
        <c:lblAlgn val="ctr"/>
        <c:lblOffset val="100"/>
        <c:noMultiLvlLbl val="0"/>
      </c:catAx>
      <c:valAx>
        <c:axId val="114135028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crossAx val="331202776"/>
        <c:crosses val="autoZero"/>
        <c:crossBetween val="between"/>
        <c:majorUnit val="0.2"/>
      </c:valAx>
      <c:spPr>
        <a:solidFill>
          <a:schemeClr val="tx1"/>
        </a:soli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ln w="9525">
                <a:solidFill>
                  <a:schemeClr val="bg1"/>
                </a:solidFill>
              </a:ln>
              <a:solidFill>
                <a:schemeClr val="bg1"/>
              </a:solidFill>
              <a:latin typeface="+mn-lt"/>
              <a:ea typeface="+mn-ea"/>
              <a:cs typeface="+mn-cs"/>
            </a:defRPr>
          </a:pPr>
          <a:endParaRPr lang="en-US"/>
        </a:p>
      </c:txPr>
    </c:legend>
    <c:plotVisOnly val="1"/>
    <c:dispBlanksAs val="gap"/>
    <c:showDLblsOverMax val="0"/>
  </c:chart>
  <c:spPr>
    <a:solidFill>
      <a:schemeClr val="tx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61ACD7F-E7A3-46B0-9550-9C53990EF9E0}" type="datetimeFigureOut">
              <a:rPr lang="en-GB" smtClean="0"/>
              <a:t>03/04/2023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C2F6566-9C20-4CD7-B59A-6EC2133E8768}" type="slidenum">
              <a:rPr lang="en-GB" smtClean="0"/>
              <a:t>‹#›</a:t>
            </a:fld>
            <a:endParaRPr lang="en-GB"/>
          </a:p>
        </p:txBody>
      </p:sp>
    </p:spTree>
    <p:extLst>
      <p:ext uri="{BB962C8B-B14F-4D97-AF65-F5344CB8AC3E}">
        <p14:creationId xmlns:p14="http://schemas.microsoft.com/office/powerpoint/2010/main" val="300415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2F6566-9C20-4CD7-B59A-6EC2133E8768}" type="slidenum">
              <a:rPr lang="en-GB" smtClean="0"/>
              <a:t>6</a:t>
            </a:fld>
            <a:endParaRPr lang="en-GB"/>
          </a:p>
        </p:txBody>
      </p:sp>
    </p:spTree>
    <p:extLst>
      <p:ext uri="{BB962C8B-B14F-4D97-AF65-F5344CB8AC3E}">
        <p14:creationId xmlns:p14="http://schemas.microsoft.com/office/powerpoint/2010/main" val="179875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2F6566-9C20-4CD7-B59A-6EC2133E8768}" type="slidenum">
              <a:rPr lang="en-GB" smtClean="0"/>
              <a:t>7</a:t>
            </a:fld>
            <a:endParaRPr lang="en-GB"/>
          </a:p>
        </p:txBody>
      </p:sp>
    </p:spTree>
    <p:extLst>
      <p:ext uri="{BB962C8B-B14F-4D97-AF65-F5344CB8AC3E}">
        <p14:creationId xmlns:p14="http://schemas.microsoft.com/office/powerpoint/2010/main" val="197097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DC71-EFC4-45C9-A03D-A192325812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DE330E-5D47-4126-85DB-6E88B0726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F84761-486C-4CE3-BD7E-C6475F51F038}"/>
              </a:ext>
            </a:extLst>
          </p:cNvPr>
          <p:cNvSpPr>
            <a:spLocks noGrp="1"/>
          </p:cNvSpPr>
          <p:nvPr>
            <p:ph type="dt" sz="half" idx="10"/>
          </p:nvPr>
        </p:nvSpPr>
        <p:spPr/>
        <p:txBody>
          <a:bodyPr/>
          <a:lstStyle/>
          <a:p>
            <a:fld id="{1E12DB4E-0784-467A-BC88-F089FDFEA300}" type="datetimeFigureOut">
              <a:rPr lang="en-GB" smtClean="0"/>
              <a:t>03/04/2023</a:t>
            </a:fld>
            <a:endParaRPr lang="en-GB"/>
          </a:p>
        </p:txBody>
      </p:sp>
      <p:sp>
        <p:nvSpPr>
          <p:cNvPr id="5" name="Footer Placeholder 4">
            <a:extLst>
              <a:ext uri="{FF2B5EF4-FFF2-40B4-BE49-F238E27FC236}">
                <a16:creationId xmlns:a16="http://schemas.microsoft.com/office/drawing/2014/main" id="{D75218FE-C9F5-464A-9C95-69FE44402C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B9823-0C65-49D4-A64C-7D32641322FD}"/>
              </a:ext>
            </a:extLst>
          </p:cNvPr>
          <p:cNvSpPr>
            <a:spLocks noGrp="1"/>
          </p:cNvSpPr>
          <p:nvPr>
            <p:ph type="sldNum" sz="quarter" idx="12"/>
          </p:nvPr>
        </p:nvSpPr>
        <p:spPr/>
        <p:txBody>
          <a:bodyPr/>
          <a:lstStyle/>
          <a:p>
            <a:fld id="{D4300C11-2AB2-47A2-A59F-0BDD3E661ACE}" type="slidenum">
              <a:rPr lang="en-GB" smtClean="0"/>
              <a:t>‹#›</a:t>
            </a:fld>
            <a:endParaRPr lang="en-GB"/>
          </a:p>
        </p:txBody>
      </p:sp>
    </p:spTree>
    <p:extLst>
      <p:ext uri="{BB962C8B-B14F-4D97-AF65-F5344CB8AC3E}">
        <p14:creationId xmlns:p14="http://schemas.microsoft.com/office/powerpoint/2010/main" val="528752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DB88-0F3F-400A-B708-8E0BC8E4B2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6E23D8-573D-475C-903C-C19F80132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57B7FC-D28F-467D-9384-D17A6DB1CAD6}"/>
              </a:ext>
            </a:extLst>
          </p:cNvPr>
          <p:cNvSpPr>
            <a:spLocks noGrp="1"/>
          </p:cNvSpPr>
          <p:nvPr>
            <p:ph type="dt" sz="half" idx="10"/>
          </p:nvPr>
        </p:nvSpPr>
        <p:spPr/>
        <p:txBody>
          <a:bodyPr/>
          <a:lstStyle/>
          <a:p>
            <a:fld id="{1E12DB4E-0784-467A-BC88-F089FDFEA300}" type="datetimeFigureOut">
              <a:rPr lang="en-GB" smtClean="0"/>
              <a:t>03/04/2023</a:t>
            </a:fld>
            <a:endParaRPr lang="en-GB"/>
          </a:p>
        </p:txBody>
      </p:sp>
      <p:sp>
        <p:nvSpPr>
          <p:cNvPr id="5" name="Footer Placeholder 4">
            <a:extLst>
              <a:ext uri="{FF2B5EF4-FFF2-40B4-BE49-F238E27FC236}">
                <a16:creationId xmlns:a16="http://schemas.microsoft.com/office/drawing/2014/main" id="{69687639-D393-4029-B7FF-C3B361850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037D7F-ECDE-49F9-81F2-EFD021631B89}"/>
              </a:ext>
            </a:extLst>
          </p:cNvPr>
          <p:cNvSpPr>
            <a:spLocks noGrp="1"/>
          </p:cNvSpPr>
          <p:nvPr>
            <p:ph type="sldNum" sz="quarter" idx="12"/>
          </p:nvPr>
        </p:nvSpPr>
        <p:spPr/>
        <p:txBody>
          <a:bodyPr/>
          <a:lstStyle/>
          <a:p>
            <a:fld id="{D4300C11-2AB2-47A2-A59F-0BDD3E661ACE}" type="slidenum">
              <a:rPr lang="en-GB" smtClean="0"/>
              <a:t>‹#›</a:t>
            </a:fld>
            <a:endParaRPr lang="en-GB"/>
          </a:p>
        </p:txBody>
      </p:sp>
    </p:spTree>
    <p:extLst>
      <p:ext uri="{BB962C8B-B14F-4D97-AF65-F5344CB8AC3E}">
        <p14:creationId xmlns:p14="http://schemas.microsoft.com/office/powerpoint/2010/main" val="426535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C14201-D2B3-43E0-AFD6-91BA960A9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A0C26D-F319-45EB-B9B2-854BD68CF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546548-3439-46E5-ABA9-11926C3952F9}"/>
              </a:ext>
            </a:extLst>
          </p:cNvPr>
          <p:cNvSpPr>
            <a:spLocks noGrp="1"/>
          </p:cNvSpPr>
          <p:nvPr>
            <p:ph type="dt" sz="half" idx="10"/>
          </p:nvPr>
        </p:nvSpPr>
        <p:spPr/>
        <p:txBody>
          <a:bodyPr/>
          <a:lstStyle/>
          <a:p>
            <a:fld id="{1E12DB4E-0784-467A-BC88-F089FDFEA300}" type="datetimeFigureOut">
              <a:rPr lang="en-GB" smtClean="0"/>
              <a:t>03/04/2023</a:t>
            </a:fld>
            <a:endParaRPr lang="en-GB"/>
          </a:p>
        </p:txBody>
      </p:sp>
      <p:sp>
        <p:nvSpPr>
          <p:cNvPr id="5" name="Footer Placeholder 4">
            <a:extLst>
              <a:ext uri="{FF2B5EF4-FFF2-40B4-BE49-F238E27FC236}">
                <a16:creationId xmlns:a16="http://schemas.microsoft.com/office/drawing/2014/main" id="{AB068E0F-C358-48D2-A04B-9AFE68C64F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189C7B-977A-4616-B98B-BBB74A3A624F}"/>
              </a:ext>
            </a:extLst>
          </p:cNvPr>
          <p:cNvSpPr>
            <a:spLocks noGrp="1"/>
          </p:cNvSpPr>
          <p:nvPr>
            <p:ph type="sldNum" sz="quarter" idx="12"/>
          </p:nvPr>
        </p:nvSpPr>
        <p:spPr/>
        <p:txBody>
          <a:bodyPr/>
          <a:lstStyle/>
          <a:p>
            <a:fld id="{D4300C11-2AB2-47A2-A59F-0BDD3E661ACE}" type="slidenum">
              <a:rPr lang="en-GB" smtClean="0"/>
              <a:t>‹#›</a:t>
            </a:fld>
            <a:endParaRPr lang="en-GB"/>
          </a:p>
        </p:txBody>
      </p:sp>
    </p:spTree>
    <p:extLst>
      <p:ext uri="{BB962C8B-B14F-4D97-AF65-F5344CB8AC3E}">
        <p14:creationId xmlns:p14="http://schemas.microsoft.com/office/powerpoint/2010/main" val="90358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B6DE-2D19-4DFE-BA9F-CD7415A058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234C8B-9341-47C4-BCDC-63D1E45CA5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7F59E4-B286-4C11-B560-3A7077348B79}"/>
              </a:ext>
            </a:extLst>
          </p:cNvPr>
          <p:cNvSpPr>
            <a:spLocks noGrp="1"/>
          </p:cNvSpPr>
          <p:nvPr>
            <p:ph type="dt" sz="half" idx="10"/>
          </p:nvPr>
        </p:nvSpPr>
        <p:spPr/>
        <p:txBody>
          <a:bodyPr/>
          <a:lstStyle/>
          <a:p>
            <a:fld id="{1E12DB4E-0784-467A-BC88-F089FDFEA300}" type="datetimeFigureOut">
              <a:rPr lang="en-GB" smtClean="0"/>
              <a:t>03/04/2023</a:t>
            </a:fld>
            <a:endParaRPr lang="en-GB"/>
          </a:p>
        </p:txBody>
      </p:sp>
      <p:sp>
        <p:nvSpPr>
          <p:cNvPr id="5" name="Footer Placeholder 4">
            <a:extLst>
              <a:ext uri="{FF2B5EF4-FFF2-40B4-BE49-F238E27FC236}">
                <a16:creationId xmlns:a16="http://schemas.microsoft.com/office/drawing/2014/main" id="{14B26E95-96BC-4F41-9F3C-A083B01ECF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46894-FBBB-45FF-8723-B8AF7534FA3F}"/>
              </a:ext>
            </a:extLst>
          </p:cNvPr>
          <p:cNvSpPr>
            <a:spLocks noGrp="1"/>
          </p:cNvSpPr>
          <p:nvPr>
            <p:ph type="sldNum" sz="quarter" idx="12"/>
          </p:nvPr>
        </p:nvSpPr>
        <p:spPr/>
        <p:txBody>
          <a:bodyPr/>
          <a:lstStyle/>
          <a:p>
            <a:fld id="{D4300C11-2AB2-47A2-A59F-0BDD3E661ACE}" type="slidenum">
              <a:rPr lang="en-GB" smtClean="0"/>
              <a:t>‹#›</a:t>
            </a:fld>
            <a:endParaRPr lang="en-GB"/>
          </a:p>
        </p:txBody>
      </p:sp>
    </p:spTree>
    <p:extLst>
      <p:ext uri="{BB962C8B-B14F-4D97-AF65-F5344CB8AC3E}">
        <p14:creationId xmlns:p14="http://schemas.microsoft.com/office/powerpoint/2010/main" val="252891799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519BF-5188-4EE4-BF20-E88A32FEB3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D2DF67-FFBD-4E8A-A274-6A51C01005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04DB76-702C-46B3-89CF-0865F0E0F92E}"/>
              </a:ext>
            </a:extLst>
          </p:cNvPr>
          <p:cNvSpPr>
            <a:spLocks noGrp="1"/>
          </p:cNvSpPr>
          <p:nvPr>
            <p:ph type="dt" sz="half" idx="10"/>
          </p:nvPr>
        </p:nvSpPr>
        <p:spPr/>
        <p:txBody>
          <a:bodyPr/>
          <a:lstStyle/>
          <a:p>
            <a:fld id="{1E12DB4E-0784-467A-BC88-F089FDFEA300}" type="datetimeFigureOut">
              <a:rPr lang="en-GB" smtClean="0"/>
              <a:t>03/04/2023</a:t>
            </a:fld>
            <a:endParaRPr lang="en-GB"/>
          </a:p>
        </p:txBody>
      </p:sp>
      <p:sp>
        <p:nvSpPr>
          <p:cNvPr id="5" name="Footer Placeholder 4">
            <a:extLst>
              <a:ext uri="{FF2B5EF4-FFF2-40B4-BE49-F238E27FC236}">
                <a16:creationId xmlns:a16="http://schemas.microsoft.com/office/drawing/2014/main" id="{75E0C787-F7F4-403F-9E2A-B721F4D35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16405A-AB45-4D20-8936-CB87AFE7EC0A}"/>
              </a:ext>
            </a:extLst>
          </p:cNvPr>
          <p:cNvSpPr>
            <a:spLocks noGrp="1"/>
          </p:cNvSpPr>
          <p:nvPr>
            <p:ph type="sldNum" sz="quarter" idx="12"/>
          </p:nvPr>
        </p:nvSpPr>
        <p:spPr/>
        <p:txBody>
          <a:bodyPr/>
          <a:lstStyle/>
          <a:p>
            <a:fld id="{D4300C11-2AB2-47A2-A59F-0BDD3E661ACE}" type="slidenum">
              <a:rPr lang="en-GB" smtClean="0"/>
              <a:t>‹#›</a:t>
            </a:fld>
            <a:endParaRPr lang="en-GB"/>
          </a:p>
        </p:txBody>
      </p:sp>
    </p:spTree>
    <p:extLst>
      <p:ext uri="{BB962C8B-B14F-4D97-AF65-F5344CB8AC3E}">
        <p14:creationId xmlns:p14="http://schemas.microsoft.com/office/powerpoint/2010/main" val="115291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F9F6-1D4F-4CE7-A39B-D78C3E355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112DED-F042-4C5C-B06F-8C144828BD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108EFA-1A93-46A9-A0D2-ED3CB866D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C2E1D1-B247-4561-B2F0-6AC6A5FD21FC}"/>
              </a:ext>
            </a:extLst>
          </p:cNvPr>
          <p:cNvSpPr>
            <a:spLocks noGrp="1"/>
          </p:cNvSpPr>
          <p:nvPr>
            <p:ph type="dt" sz="half" idx="10"/>
          </p:nvPr>
        </p:nvSpPr>
        <p:spPr/>
        <p:txBody>
          <a:bodyPr/>
          <a:lstStyle/>
          <a:p>
            <a:fld id="{1E12DB4E-0784-467A-BC88-F089FDFEA300}" type="datetimeFigureOut">
              <a:rPr lang="en-GB" smtClean="0"/>
              <a:t>03/04/2023</a:t>
            </a:fld>
            <a:endParaRPr lang="en-GB"/>
          </a:p>
        </p:txBody>
      </p:sp>
      <p:sp>
        <p:nvSpPr>
          <p:cNvPr id="6" name="Footer Placeholder 5">
            <a:extLst>
              <a:ext uri="{FF2B5EF4-FFF2-40B4-BE49-F238E27FC236}">
                <a16:creationId xmlns:a16="http://schemas.microsoft.com/office/drawing/2014/main" id="{7AA50FFC-0E6F-41BA-B731-AC6DB3F0A4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D4B46-E82B-4E8E-852C-8E14552384D4}"/>
              </a:ext>
            </a:extLst>
          </p:cNvPr>
          <p:cNvSpPr>
            <a:spLocks noGrp="1"/>
          </p:cNvSpPr>
          <p:nvPr>
            <p:ph type="sldNum" sz="quarter" idx="12"/>
          </p:nvPr>
        </p:nvSpPr>
        <p:spPr/>
        <p:txBody>
          <a:bodyPr/>
          <a:lstStyle/>
          <a:p>
            <a:fld id="{D4300C11-2AB2-47A2-A59F-0BDD3E661ACE}" type="slidenum">
              <a:rPr lang="en-GB" smtClean="0"/>
              <a:t>‹#›</a:t>
            </a:fld>
            <a:endParaRPr lang="en-GB"/>
          </a:p>
        </p:txBody>
      </p:sp>
    </p:spTree>
    <p:extLst>
      <p:ext uri="{BB962C8B-B14F-4D97-AF65-F5344CB8AC3E}">
        <p14:creationId xmlns:p14="http://schemas.microsoft.com/office/powerpoint/2010/main" val="52017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7162-C870-4A6F-B005-8DCEFA81EC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4AC5B8-F767-4A99-93E2-83681A321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26A4EA-077A-47D7-97FD-E834ABEBEB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ED04D4-7AAD-437F-A0E0-FF21D31D2E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EC85F-409F-45D7-90B1-B327BDC19C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90406F-1AAC-40DE-A057-B53F58C2059D}"/>
              </a:ext>
            </a:extLst>
          </p:cNvPr>
          <p:cNvSpPr>
            <a:spLocks noGrp="1"/>
          </p:cNvSpPr>
          <p:nvPr>
            <p:ph type="dt" sz="half" idx="10"/>
          </p:nvPr>
        </p:nvSpPr>
        <p:spPr/>
        <p:txBody>
          <a:bodyPr/>
          <a:lstStyle/>
          <a:p>
            <a:fld id="{1E12DB4E-0784-467A-BC88-F089FDFEA300}" type="datetimeFigureOut">
              <a:rPr lang="en-GB" smtClean="0"/>
              <a:t>03/04/2023</a:t>
            </a:fld>
            <a:endParaRPr lang="en-GB"/>
          </a:p>
        </p:txBody>
      </p:sp>
      <p:sp>
        <p:nvSpPr>
          <p:cNvPr id="8" name="Footer Placeholder 7">
            <a:extLst>
              <a:ext uri="{FF2B5EF4-FFF2-40B4-BE49-F238E27FC236}">
                <a16:creationId xmlns:a16="http://schemas.microsoft.com/office/drawing/2014/main" id="{5D63C024-CCF5-4036-A034-4AAF0B9AF2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CE5411-57D4-4A95-A4A6-B18AE6064231}"/>
              </a:ext>
            </a:extLst>
          </p:cNvPr>
          <p:cNvSpPr>
            <a:spLocks noGrp="1"/>
          </p:cNvSpPr>
          <p:nvPr>
            <p:ph type="sldNum" sz="quarter" idx="12"/>
          </p:nvPr>
        </p:nvSpPr>
        <p:spPr/>
        <p:txBody>
          <a:bodyPr/>
          <a:lstStyle/>
          <a:p>
            <a:fld id="{D4300C11-2AB2-47A2-A59F-0BDD3E661ACE}" type="slidenum">
              <a:rPr lang="en-GB" smtClean="0"/>
              <a:t>‹#›</a:t>
            </a:fld>
            <a:endParaRPr lang="en-GB"/>
          </a:p>
        </p:txBody>
      </p:sp>
    </p:spTree>
    <p:extLst>
      <p:ext uri="{BB962C8B-B14F-4D97-AF65-F5344CB8AC3E}">
        <p14:creationId xmlns:p14="http://schemas.microsoft.com/office/powerpoint/2010/main" val="170363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AAA4-EA1D-4D34-B549-88F745A3D9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1EC348-C007-4C17-A8A0-B0FB6153F626}"/>
              </a:ext>
            </a:extLst>
          </p:cNvPr>
          <p:cNvSpPr>
            <a:spLocks noGrp="1"/>
          </p:cNvSpPr>
          <p:nvPr>
            <p:ph type="dt" sz="half" idx="10"/>
          </p:nvPr>
        </p:nvSpPr>
        <p:spPr/>
        <p:txBody>
          <a:bodyPr/>
          <a:lstStyle/>
          <a:p>
            <a:fld id="{1E12DB4E-0784-467A-BC88-F089FDFEA300}" type="datetimeFigureOut">
              <a:rPr lang="en-GB" smtClean="0"/>
              <a:t>03/04/2023</a:t>
            </a:fld>
            <a:endParaRPr lang="en-GB"/>
          </a:p>
        </p:txBody>
      </p:sp>
      <p:sp>
        <p:nvSpPr>
          <p:cNvPr id="4" name="Footer Placeholder 3">
            <a:extLst>
              <a:ext uri="{FF2B5EF4-FFF2-40B4-BE49-F238E27FC236}">
                <a16:creationId xmlns:a16="http://schemas.microsoft.com/office/drawing/2014/main" id="{B543737A-769E-45CE-98C1-A1FA0A728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07856A-E4CC-4838-9C4C-C4FE2F92D721}"/>
              </a:ext>
            </a:extLst>
          </p:cNvPr>
          <p:cNvSpPr>
            <a:spLocks noGrp="1"/>
          </p:cNvSpPr>
          <p:nvPr>
            <p:ph type="sldNum" sz="quarter" idx="12"/>
          </p:nvPr>
        </p:nvSpPr>
        <p:spPr/>
        <p:txBody>
          <a:bodyPr/>
          <a:lstStyle/>
          <a:p>
            <a:fld id="{D4300C11-2AB2-47A2-A59F-0BDD3E661ACE}" type="slidenum">
              <a:rPr lang="en-GB" smtClean="0"/>
              <a:t>‹#›</a:t>
            </a:fld>
            <a:endParaRPr lang="en-GB"/>
          </a:p>
        </p:txBody>
      </p:sp>
    </p:spTree>
    <p:extLst>
      <p:ext uri="{BB962C8B-B14F-4D97-AF65-F5344CB8AC3E}">
        <p14:creationId xmlns:p14="http://schemas.microsoft.com/office/powerpoint/2010/main" val="289976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1B0B42-5087-440C-99D2-55D864B6ACAF}"/>
              </a:ext>
            </a:extLst>
          </p:cNvPr>
          <p:cNvSpPr>
            <a:spLocks noGrp="1"/>
          </p:cNvSpPr>
          <p:nvPr>
            <p:ph type="dt" sz="half" idx="10"/>
          </p:nvPr>
        </p:nvSpPr>
        <p:spPr/>
        <p:txBody>
          <a:bodyPr/>
          <a:lstStyle/>
          <a:p>
            <a:fld id="{1E12DB4E-0784-467A-BC88-F089FDFEA300}" type="datetimeFigureOut">
              <a:rPr lang="en-GB" smtClean="0"/>
              <a:t>03/04/2023</a:t>
            </a:fld>
            <a:endParaRPr lang="en-GB"/>
          </a:p>
        </p:txBody>
      </p:sp>
      <p:sp>
        <p:nvSpPr>
          <p:cNvPr id="3" name="Footer Placeholder 2">
            <a:extLst>
              <a:ext uri="{FF2B5EF4-FFF2-40B4-BE49-F238E27FC236}">
                <a16:creationId xmlns:a16="http://schemas.microsoft.com/office/drawing/2014/main" id="{E1AD2B52-9F06-41DD-83EB-668CD681B8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554B6A-4539-41EF-AD1B-08C0195A5C95}"/>
              </a:ext>
            </a:extLst>
          </p:cNvPr>
          <p:cNvSpPr>
            <a:spLocks noGrp="1"/>
          </p:cNvSpPr>
          <p:nvPr>
            <p:ph type="sldNum" sz="quarter" idx="12"/>
          </p:nvPr>
        </p:nvSpPr>
        <p:spPr/>
        <p:txBody>
          <a:bodyPr/>
          <a:lstStyle/>
          <a:p>
            <a:fld id="{D4300C11-2AB2-47A2-A59F-0BDD3E661ACE}" type="slidenum">
              <a:rPr lang="en-GB" smtClean="0"/>
              <a:t>‹#›</a:t>
            </a:fld>
            <a:endParaRPr lang="en-GB"/>
          </a:p>
        </p:txBody>
      </p:sp>
    </p:spTree>
    <p:extLst>
      <p:ext uri="{BB962C8B-B14F-4D97-AF65-F5344CB8AC3E}">
        <p14:creationId xmlns:p14="http://schemas.microsoft.com/office/powerpoint/2010/main" val="279461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C63B-4274-4BDF-91FE-9C08B7C83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3D64E5-09EE-4E10-A84D-C9C30CE355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867CBF-4DD0-4A8D-9C71-277D00883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846F69-CBF6-4708-8732-F7EB3DF043D7}"/>
              </a:ext>
            </a:extLst>
          </p:cNvPr>
          <p:cNvSpPr>
            <a:spLocks noGrp="1"/>
          </p:cNvSpPr>
          <p:nvPr>
            <p:ph type="dt" sz="half" idx="10"/>
          </p:nvPr>
        </p:nvSpPr>
        <p:spPr/>
        <p:txBody>
          <a:bodyPr/>
          <a:lstStyle/>
          <a:p>
            <a:fld id="{1E12DB4E-0784-467A-BC88-F089FDFEA300}" type="datetimeFigureOut">
              <a:rPr lang="en-GB" smtClean="0"/>
              <a:t>03/04/2023</a:t>
            </a:fld>
            <a:endParaRPr lang="en-GB"/>
          </a:p>
        </p:txBody>
      </p:sp>
      <p:sp>
        <p:nvSpPr>
          <p:cNvPr id="6" name="Footer Placeholder 5">
            <a:extLst>
              <a:ext uri="{FF2B5EF4-FFF2-40B4-BE49-F238E27FC236}">
                <a16:creationId xmlns:a16="http://schemas.microsoft.com/office/drawing/2014/main" id="{92B43889-F7A5-45C5-90BE-FA679DAEEF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39DAD0-DCD7-481E-AAFC-8C8584A21954}"/>
              </a:ext>
            </a:extLst>
          </p:cNvPr>
          <p:cNvSpPr>
            <a:spLocks noGrp="1"/>
          </p:cNvSpPr>
          <p:nvPr>
            <p:ph type="sldNum" sz="quarter" idx="12"/>
          </p:nvPr>
        </p:nvSpPr>
        <p:spPr/>
        <p:txBody>
          <a:bodyPr/>
          <a:lstStyle/>
          <a:p>
            <a:fld id="{D4300C11-2AB2-47A2-A59F-0BDD3E661ACE}" type="slidenum">
              <a:rPr lang="en-GB" smtClean="0"/>
              <a:t>‹#›</a:t>
            </a:fld>
            <a:endParaRPr lang="en-GB"/>
          </a:p>
        </p:txBody>
      </p:sp>
    </p:spTree>
    <p:extLst>
      <p:ext uri="{BB962C8B-B14F-4D97-AF65-F5344CB8AC3E}">
        <p14:creationId xmlns:p14="http://schemas.microsoft.com/office/powerpoint/2010/main" val="45986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581B-9E3B-402A-9EDE-7B537E738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40320E-C39D-47BC-9F44-AEFC2DE21B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6A1AE4-44A7-44D6-8081-E98AE402F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4862F-1E20-4AAC-A45F-4D4BA9D3020D}"/>
              </a:ext>
            </a:extLst>
          </p:cNvPr>
          <p:cNvSpPr>
            <a:spLocks noGrp="1"/>
          </p:cNvSpPr>
          <p:nvPr>
            <p:ph type="dt" sz="half" idx="10"/>
          </p:nvPr>
        </p:nvSpPr>
        <p:spPr/>
        <p:txBody>
          <a:bodyPr/>
          <a:lstStyle/>
          <a:p>
            <a:fld id="{1E12DB4E-0784-467A-BC88-F089FDFEA300}" type="datetimeFigureOut">
              <a:rPr lang="en-GB" smtClean="0"/>
              <a:t>03/04/2023</a:t>
            </a:fld>
            <a:endParaRPr lang="en-GB"/>
          </a:p>
        </p:txBody>
      </p:sp>
      <p:sp>
        <p:nvSpPr>
          <p:cNvPr id="6" name="Footer Placeholder 5">
            <a:extLst>
              <a:ext uri="{FF2B5EF4-FFF2-40B4-BE49-F238E27FC236}">
                <a16:creationId xmlns:a16="http://schemas.microsoft.com/office/drawing/2014/main" id="{9E54DBB1-98BB-4634-B566-8EC9D04AA0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F6CDA2-32B7-447F-88F6-7242FCDED698}"/>
              </a:ext>
            </a:extLst>
          </p:cNvPr>
          <p:cNvSpPr>
            <a:spLocks noGrp="1"/>
          </p:cNvSpPr>
          <p:nvPr>
            <p:ph type="sldNum" sz="quarter" idx="12"/>
          </p:nvPr>
        </p:nvSpPr>
        <p:spPr/>
        <p:txBody>
          <a:bodyPr/>
          <a:lstStyle/>
          <a:p>
            <a:fld id="{D4300C11-2AB2-47A2-A59F-0BDD3E661ACE}" type="slidenum">
              <a:rPr lang="en-GB" smtClean="0"/>
              <a:t>‹#›</a:t>
            </a:fld>
            <a:endParaRPr lang="en-GB"/>
          </a:p>
        </p:txBody>
      </p:sp>
    </p:spTree>
    <p:extLst>
      <p:ext uri="{BB962C8B-B14F-4D97-AF65-F5344CB8AC3E}">
        <p14:creationId xmlns:p14="http://schemas.microsoft.com/office/powerpoint/2010/main" val="314410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6A8C6-9666-482D-8A56-4B48678E13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AB3D3A-BDC4-4CE1-84BB-978F257CAF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C05983-0E9C-493A-B088-6541FEDC04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2DB4E-0784-467A-BC88-F089FDFEA300}" type="datetimeFigureOut">
              <a:rPr lang="en-GB" smtClean="0"/>
              <a:t>03/04/2023</a:t>
            </a:fld>
            <a:endParaRPr lang="en-GB"/>
          </a:p>
        </p:txBody>
      </p:sp>
      <p:sp>
        <p:nvSpPr>
          <p:cNvPr id="5" name="Footer Placeholder 4">
            <a:extLst>
              <a:ext uri="{FF2B5EF4-FFF2-40B4-BE49-F238E27FC236}">
                <a16:creationId xmlns:a16="http://schemas.microsoft.com/office/drawing/2014/main" id="{1002D94D-B23F-4DA5-A5C9-6379FA041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0CCD64-81AC-4904-B947-7E35C674E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00C11-2AB2-47A2-A59F-0BDD3E661ACE}" type="slidenum">
              <a:rPr lang="en-GB" smtClean="0"/>
              <a:t>‹#›</a:t>
            </a:fld>
            <a:endParaRPr lang="en-GB"/>
          </a:p>
        </p:txBody>
      </p:sp>
    </p:spTree>
    <p:extLst>
      <p:ext uri="{BB962C8B-B14F-4D97-AF65-F5344CB8AC3E}">
        <p14:creationId xmlns:p14="http://schemas.microsoft.com/office/powerpoint/2010/main" val="97610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13.svg"/><Relationship Id="rId4" Type="http://schemas.openxmlformats.org/officeDocument/2006/relationships/image" Target="../media/image16.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74">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EF5780-B9C6-4DB2-86B4-1A6AA0284287}"/>
              </a:ext>
            </a:extLst>
          </p:cNvPr>
          <p:cNvSpPr>
            <a:spLocks noGrp="1"/>
          </p:cNvSpPr>
          <p:nvPr>
            <p:ph type="title"/>
          </p:nvPr>
        </p:nvSpPr>
        <p:spPr>
          <a:xfrm>
            <a:off x="4603468" y="4741948"/>
            <a:ext cx="6829520" cy="862031"/>
          </a:xfrm>
        </p:spPr>
        <p:txBody>
          <a:bodyPr vert="horz" lIns="91440" tIns="45720" rIns="91440" bIns="45720" rtlCol="0" anchor="b">
            <a:normAutofit fontScale="90000"/>
          </a:bodyPr>
          <a:lstStyle/>
          <a:p>
            <a:r>
              <a:rPr lang="en-US" sz="3100" kern="1200" dirty="0">
                <a:solidFill>
                  <a:srgbClr val="FFFFFF"/>
                </a:solidFill>
                <a:latin typeface="+mj-lt"/>
                <a:ea typeface="+mj-ea"/>
                <a:cs typeface="+mj-cs"/>
              </a:rPr>
              <a:t>Monster Energy </a:t>
            </a:r>
            <a:r>
              <a:rPr lang="en-US" sz="3100" dirty="0">
                <a:solidFill>
                  <a:srgbClr val="FFFFFF"/>
                </a:solidFill>
              </a:rPr>
              <a:t>Europe Ltd</a:t>
            </a:r>
            <a:br>
              <a:rPr lang="en-US" sz="3100" dirty="0">
                <a:solidFill>
                  <a:srgbClr val="FFFFFF"/>
                </a:solidFill>
              </a:rPr>
            </a:br>
            <a:r>
              <a:rPr lang="en-US" sz="3100" kern="1200" dirty="0">
                <a:solidFill>
                  <a:srgbClr val="FFFFFF"/>
                </a:solidFill>
                <a:latin typeface="+mj-lt"/>
                <a:ea typeface="+mj-ea"/>
                <a:cs typeface="+mj-cs"/>
              </a:rPr>
              <a:t>Gender Pay Gap 2023 </a:t>
            </a:r>
          </a:p>
        </p:txBody>
      </p:sp>
      <p:pic>
        <p:nvPicPr>
          <p:cNvPr id="8" name="Picture 7">
            <a:extLst>
              <a:ext uri="{FF2B5EF4-FFF2-40B4-BE49-F238E27FC236}">
                <a16:creationId xmlns:a16="http://schemas.microsoft.com/office/drawing/2014/main" id="{DE9D7031-3E99-424F-A251-F4BA951F9370}"/>
              </a:ext>
            </a:extLst>
          </p:cNvPr>
          <p:cNvPicPr>
            <a:picLocks noChangeAspect="1"/>
          </p:cNvPicPr>
          <p:nvPr/>
        </p:nvPicPr>
        <p:blipFill rotWithShape="1">
          <a:blip r:embed="rId2"/>
          <a:srcRect l="1948" r="3613" b="2"/>
          <a:stretch/>
        </p:blipFill>
        <p:spPr>
          <a:xfrm>
            <a:off x="317636" y="321734"/>
            <a:ext cx="3797570" cy="2010551"/>
          </a:xfrm>
          <a:prstGeom prst="rect">
            <a:avLst/>
          </a:prstGeom>
        </p:spPr>
      </p:pic>
      <p:pic>
        <p:nvPicPr>
          <p:cNvPr id="9" name="Picture 8">
            <a:extLst>
              <a:ext uri="{FF2B5EF4-FFF2-40B4-BE49-F238E27FC236}">
                <a16:creationId xmlns:a16="http://schemas.microsoft.com/office/drawing/2014/main" id="{E92A17C8-1EB5-4693-B8BF-6E149BC0464B}"/>
              </a:ext>
            </a:extLst>
          </p:cNvPr>
          <p:cNvPicPr>
            <a:picLocks noChangeAspect="1"/>
          </p:cNvPicPr>
          <p:nvPr/>
        </p:nvPicPr>
        <p:blipFill rotWithShape="1">
          <a:blip r:embed="rId3"/>
          <a:srcRect l="23775" r="24325" b="2"/>
          <a:stretch/>
        </p:blipFill>
        <p:spPr>
          <a:xfrm>
            <a:off x="4199264" y="321733"/>
            <a:ext cx="3793472" cy="4111323"/>
          </a:xfrm>
          <a:prstGeom prst="rect">
            <a:avLst/>
          </a:prstGeom>
        </p:spPr>
      </p:pic>
      <p:pic>
        <p:nvPicPr>
          <p:cNvPr id="1026" name="Picture 2" descr="Images of UFC 268 Fight Night at Hulu Theater Madison Square Garden in New York, New York">
            <a:extLst>
              <a:ext uri="{FF2B5EF4-FFF2-40B4-BE49-F238E27FC236}">
                <a16:creationId xmlns:a16="http://schemas.microsoft.com/office/drawing/2014/main" id="{F1063B69-C013-408A-8FD8-B13A2986B7B7}"/>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149" r="3402" b="2"/>
          <a:stretch/>
        </p:blipFill>
        <p:spPr bwMode="auto">
          <a:xfrm>
            <a:off x="8086176" y="321733"/>
            <a:ext cx="3797984" cy="2010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from the 2019 Burton Us Open ">
            <a:extLst>
              <a:ext uri="{FF2B5EF4-FFF2-40B4-BE49-F238E27FC236}">
                <a16:creationId xmlns:a16="http://schemas.microsoft.com/office/drawing/2014/main" id="{24D2F46F-A71F-4DC4-9EEA-3E956B0E8F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781"/>
          <a:stretch/>
        </p:blipFill>
        <p:spPr bwMode="auto">
          <a:xfrm>
            <a:off x="317634" y="2422097"/>
            <a:ext cx="3794760" cy="20138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16229A1-4FAC-42F4-97B3-A11950B2708E}"/>
              </a:ext>
            </a:extLst>
          </p:cNvPr>
          <p:cNvPicPr>
            <a:picLocks noChangeAspect="1"/>
          </p:cNvPicPr>
          <p:nvPr/>
        </p:nvPicPr>
        <p:blipFill rotWithShape="1">
          <a:blip r:embed="rId6"/>
          <a:srcRect l="5095" r="3" b="3"/>
          <a:stretch/>
        </p:blipFill>
        <p:spPr>
          <a:xfrm>
            <a:off x="8082952" y="2431705"/>
            <a:ext cx="3797983" cy="2000947"/>
          </a:xfrm>
          <a:prstGeom prst="rect">
            <a:avLst/>
          </a:prstGeom>
        </p:spPr>
      </p:pic>
      <p:pic>
        <p:nvPicPr>
          <p:cNvPr id="1030" name="Picture 6" descr="Surf de nuit event in Anglet">
            <a:extLst>
              <a:ext uri="{FF2B5EF4-FFF2-40B4-BE49-F238E27FC236}">
                <a16:creationId xmlns:a16="http://schemas.microsoft.com/office/drawing/2014/main" id="{A53F9DAD-8DE3-42C8-A9F0-53D8CA137E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631" b="2"/>
          <a:stretch/>
        </p:blipFill>
        <p:spPr bwMode="auto">
          <a:xfrm>
            <a:off x="317634" y="4525716"/>
            <a:ext cx="3794760" cy="2010551"/>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76">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34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C323-DDCB-4C56-9C1E-FEA98B9DDD97}"/>
              </a:ext>
            </a:extLst>
          </p:cNvPr>
          <p:cNvSpPr>
            <a:spLocks noGrp="1"/>
          </p:cNvSpPr>
          <p:nvPr>
            <p:ph type="title"/>
          </p:nvPr>
        </p:nvSpPr>
        <p:spPr>
          <a:xfrm>
            <a:off x="301889" y="145374"/>
            <a:ext cx="5634392" cy="1279860"/>
          </a:xfrm>
        </p:spPr>
        <p:txBody>
          <a:bodyPr anchor="b">
            <a:normAutofit/>
          </a:bodyPr>
          <a:lstStyle/>
          <a:p>
            <a:r>
              <a:rPr lang="en-GB" sz="2800" b="1" dirty="0">
                <a:solidFill>
                  <a:srgbClr val="7030A0"/>
                </a:solidFill>
                <a:latin typeface="Verdana" panose="020B0604030504040204" pitchFamily="34" charset="0"/>
                <a:ea typeface="Calibri" panose="020F0502020204030204" pitchFamily="34" charset="0"/>
                <a:cs typeface="Times New Roman" panose="02020603050405020304" pitchFamily="18" charset="0"/>
              </a:rPr>
              <a:t>2</a:t>
            </a:r>
            <a:r>
              <a:rPr lang="en-GB" sz="2800" b="1" dirty="0">
                <a:solidFill>
                  <a:srgbClr val="7030A0"/>
                </a:solidFill>
                <a:effectLst/>
                <a:latin typeface="Verdana" panose="020B0604030504040204" pitchFamily="34" charset="0"/>
                <a:ea typeface="Calibri" panose="020F0502020204030204" pitchFamily="34" charset="0"/>
                <a:cs typeface="Times New Roman" panose="02020603050405020304" pitchFamily="18" charset="0"/>
              </a:rPr>
              <a:t>023 Gender Pay Gap Report for Monster Energy</a:t>
            </a:r>
            <a:endParaRPr lang="en-GB" sz="2800" dirty="0"/>
          </a:p>
        </p:txBody>
      </p:sp>
      <p:pic>
        <p:nvPicPr>
          <p:cNvPr id="6" name="Picture 5">
            <a:extLst>
              <a:ext uri="{FF2B5EF4-FFF2-40B4-BE49-F238E27FC236}">
                <a16:creationId xmlns:a16="http://schemas.microsoft.com/office/drawing/2014/main" id="{FDE69A79-C063-47CB-A536-0D972E4C82DF}"/>
              </a:ext>
            </a:extLst>
          </p:cNvPr>
          <p:cNvPicPr>
            <a:picLocks noChangeAspect="1"/>
          </p:cNvPicPr>
          <p:nvPr/>
        </p:nvPicPr>
        <p:blipFill rotWithShape="1">
          <a:blip r:embed="rId2"/>
          <a:srcRect l="15704" r="3414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2" name="TextBox 11">
            <a:extLst>
              <a:ext uri="{FF2B5EF4-FFF2-40B4-BE49-F238E27FC236}">
                <a16:creationId xmlns:a16="http://schemas.microsoft.com/office/drawing/2014/main" id="{7CAC7389-B8E0-4B71-ABBC-2497701EDCE5}"/>
              </a:ext>
            </a:extLst>
          </p:cNvPr>
          <p:cNvSpPr txBox="1"/>
          <p:nvPr/>
        </p:nvSpPr>
        <p:spPr>
          <a:xfrm>
            <a:off x="363371" y="1901339"/>
            <a:ext cx="5103944" cy="4247317"/>
          </a:xfrm>
          <a:prstGeom prst="rect">
            <a:avLst/>
          </a:prstGeom>
          <a:noFill/>
        </p:spPr>
        <p:txBody>
          <a:bodyPr wrap="square">
            <a:spAutoFit/>
          </a:bodyPr>
          <a:lstStyle/>
          <a:p>
            <a:r>
              <a:rPr lang="en-GB" dirty="0"/>
              <a:t>In line with the regulations in the UK, organisations</a:t>
            </a:r>
          </a:p>
          <a:p>
            <a:r>
              <a:rPr lang="en-GB" dirty="0"/>
              <a:t>above 250 employees are publishing specific data</a:t>
            </a:r>
          </a:p>
          <a:p>
            <a:r>
              <a:rPr lang="en-GB" dirty="0"/>
              <a:t>related to their gender pay gap as set out below.</a:t>
            </a:r>
          </a:p>
          <a:p>
            <a:r>
              <a:rPr lang="en-GB" dirty="0"/>
              <a:t>Monster Energy Europe Ltd will continue to publish our Gender Pay Gap reporting. </a:t>
            </a:r>
          </a:p>
          <a:p>
            <a:endParaRPr lang="en-GB" dirty="0"/>
          </a:p>
          <a:p>
            <a:r>
              <a:rPr lang="en-GB" dirty="0"/>
              <a:t>Monster Energy Europe Ltd. manufactures and distributes energy soft drinks to retail food outlets and convenience stores throughout the United Kingdom and Europe.</a:t>
            </a:r>
          </a:p>
          <a:p>
            <a:endParaRPr lang="en-GB" dirty="0"/>
          </a:p>
          <a:p>
            <a:r>
              <a:rPr lang="en-GB" dirty="0"/>
              <a:t>Equity is very important at Monster Energy, as a vital cultural driver which together with Equality, Diversity and Inclusion within the workplace are all essential to our success.</a:t>
            </a:r>
            <a:endParaRPr lang="en-GB" dirty="0">
              <a:highlight>
                <a:srgbClr val="FFFF00"/>
              </a:highlight>
            </a:endParaRPr>
          </a:p>
        </p:txBody>
      </p:sp>
      <p:sp>
        <p:nvSpPr>
          <p:cNvPr id="14" name="TextBox 13">
            <a:extLst>
              <a:ext uri="{FF2B5EF4-FFF2-40B4-BE49-F238E27FC236}">
                <a16:creationId xmlns:a16="http://schemas.microsoft.com/office/drawing/2014/main" id="{2A23467C-EC6D-4147-B1E5-E1364F420E21}"/>
              </a:ext>
            </a:extLst>
          </p:cNvPr>
          <p:cNvSpPr txBox="1"/>
          <p:nvPr/>
        </p:nvSpPr>
        <p:spPr>
          <a:xfrm>
            <a:off x="6511407" y="185139"/>
            <a:ext cx="5103944" cy="1477328"/>
          </a:xfrm>
          <a:prstGeom prst="rect">
            <a:avLst/>
          </a:prstGeom>
          <a:noFill/>
        </p:spPr>
        <p:txBody>
          <a:bodyPr wrap="square">
            <a:spAutoFit/>
          </a:bodyPr>
          <a:lstStyle/>
          <a:p>
            <a:r>
              <a:rPr lang="en-GB" dirty="0">
                <a:solidFill>
                  <a:schemeClr val="bg1"/>
                </a:solidFill>
              </a:rPr>
              <a:t>By improving conversations around inclusion we believe that we can deliver equal reward for like for like work.  Through this journey we will continue to monitor and protect  the fundamental rights of our staff at Monster Energy</a:t>
            </a:r>
          </a:p>
        </p:txBody>
      </p:sp>
    </p:spTree>
    <p:extLst>
      <p:ext uri="{BB962C8B-B14F-4D97-AF65-F5344CB8AC3E}">
        <p14:creationId xmlns:p14="http://schemas.microsoft.com/office/powerpoint/2010/main" val="438088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27EB321-F3E6-4FEC-AE2D-10B471250D73}"/>
              </a:ext>
            </a:extLst>
          </p:cNvPr>
          <p:cNvPicPr>
            <a:picLocks noChangeAspect="1"/>
          </p:cNvPicPr>
          <p:nvPr/>
        </p:nvPicPr>
        <p:blipFill rotWithShape="1">
          <a:blip r:embed="rId2"/>
          <a:srcRect t="5297" r="1" b="1"/>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5" name="Picture 4">
            <a:extLst>
              <a:ext uri="{FF2B5EF4-FFF2-40B4-BE49-F238E27FC236}">
                <a16:creationId xmlns:a16="http://schemas.microsoft.com/office/drawing/2014/main" id="{DB2EDFC3-0109-41BA-8A00-5311C46D200C}"/>
              </a:ext>
            </a:extLst>
          </p:cNvPr>
          <p:cNvPicPr>
            <a:picLocks noChangeAspect="1"/>
          </p:cNvPicPr>
          <p:nvPr/>
        </p:nvPicPr>
        <p:blipFill rotWithShape="1">
          <a:blip r:embed="rId3"/>
          <a:srcRect r="-2" b="11007"/>
          <a:stretch/>
        </p:blipFill>
        <p:spPr>
          <a:xfrm>
            <a:off x="89856" y="4275951"/>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8" name="Content Placeholder 7">
            <a:extLst>
              <a:ext uri="{FF2B5EF4-FFF2-40B4-BE49-F238E27FC236}">
                <a16:creationId xmlns:a16="http://schemas.microsoft.com/office/drawing/2014/main" id="{E5383B2F-0F56-472E-A209-017A99246BBE}"/>
              </a:ext>
            </a:extLst>
          </p:cNvPr>
          <p:cNvSpPr txBox="1">
            <a:spLocks noGrp="1"/>
          </p:cNvSpPr>
          <p:nvPr>
            <p:ph idx="1"/>
          </p:nvPr>
        </p:nvSpPr>
        <p:spPr>
          <a:xfrm>
            <a:off x="6308034" y="421587"/>
            <a:ext cx="5880918" cy="1386181"/>
          </a:xfrm>
          <a:prstGeom prst="rect">
            <a:avLst/>
          </a:prstGeom>
        </p:spPr>
        <p:txBody>
          <a:bodyPr>
            <a:normAutofit/>
          </a:bodyPr>
          <a:lstStyle/>
          <a:p>
            <a:pPr marL="0" indent="0">
              <a:buNone/>
            </a:pPr>
            <a:r>
              <a:rPr lang="en-GB" sz="1400" dirty="0">
                <a:latin typeface="Verdana" panose="020B0604030504040204" pitchFamily="34" charset="0"/>
                <a:cs typeface="Times New Roman" panose="02020603050405020304" pitchFamily="18" charset="0"/>
              </a:rPr>
              <a:t>Our report shows the following snapshot of data on 5th April 2022 and reflects the findings for Monster Energy Europe Ltd as it is registered in the UK and required by the legislation</a:t>
            </a:r>
          </a:p>
        </p:txBody>
      </p:sp>
      <p:sp>
        <p:nvSpPr>
          <p:cNvPr id="15" name="TextBox 14">
            <a:extLst>
              <a:ext uri="{FF2B5EF4-FFF2-40B4-BE49-F238E27FC236}">
                <a16:creationId xmlns:a16="http://schemas.microsoft.com/office/drawing/2014/main" id="{90D97BE3-9471-4CA5-AE87-422E615892BB}"/>
              </a:ext>
            </a:extLst>
          </p:cNvPr>
          <p:cNvSpPr txBox="1"/>
          <p:nvPr/>
        </p:nvSpPr>
        <p:spPr>
          <a:xfrm rot="10800000" flipV="1">
            <a:off x="7279761" y="1379070"/>
            <a:ext cx="4403521" cy="606576"/>
          </a:xfrm>
          <a:prstGeom prst="rect">
            <a:avLst/>
          </a:prstGeom>
          <a:noFill/>
        </p:spPr>
        <p:txBody>
          <a:bodyPr wrap="square">
            <a:spAutoFit/>
          </a:bodyPr>
          <a:lstStyle/>
          <a:p>
            <a:pPr>
              <a:lnSpc>
                <a:spcPct val="115000"/>
              </a:lnSpc>
              <a:spcAft>
                <a:spcPts val="10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Women’s </a:t>
            </a:r>
            <a:r>
              <a:rPr lang="en-GB" sz="1400" b="1" dirty="0">
                <a:solidFill>
                  <a:srgbClr val="92D050"/>
                </a:solidFill>
                <a:effectLst/>
                <a:latin typeface="Verdana" panose="020B0604030504040204" pitchFamily="34" charset="0"/>
                <a:ea typeface="Calibri" panose="020F0502020204030204" pitchFamily="34" charset="0"/>
                <a:cs typeface="Times New Roman" panose="02020603050405020304" pitchFamily="18" charset="0"/>
              </a:rPr>
              <a:t>mean</a:t>
            </a:r>
            <a:r>
              <a:rPr lang="en-GB" sz="1400" dirty="0">
                <a:effectLst/>
                <a:latin typeface="Verdana" panose="020B0604030504040204" pitchFamily="34" charset="0"/>
                <a:ea typeface="Calibri" panose="020F0502020204030204" pitchFamily="34" charset="0"/>
                <a:cs typeface="Times New Roman" panose="02020603050405020304" pitchFamily="18" charset="0"/>
              </a:rPr>
              <a:t> </a:t>
            </a:r>
            <a:r>
              <a:rPr lang="en-GB" sz="1600" dirty="0">
                <a:effectLst/>
                <a:latin typeface="Verdana" panose="020B0604030504040204" pitchFamily="34" charset="0"/>
                <a:ea typeface="Calibri" panose="020F0502020204030204" pitchFamily="34" charset="0"/>
                <a:cs typeface="Times New Roman" panose="02020603050405020304" pitchFamily="18" charset="0"/>
              </a:rPr>
              <a:t>average</a:t>
            </a:r>
            <a:r>
              <a:rPr lang="en-GB" sz="1400" dirty="0">
                <a:effectLst/>
                <a:latin typeface="Verdana" panose="020B0604030504040204" pitchFamily="34" charset="0"/>
                <a:ea typeface="Calibri" panose="020F0502020204030204" pitchFamily="34" charset="0"/>
                <a:cs typeface="Times New Roman" panose="02020603050405020304" pitchFamily="18" charset="0"/>
              </a:rPr>
              <a:t> pay is 27.9% less than the men’s mean average pay. </a:t>
            </a:r>
            <a:endParaRPr lang="en-GB" sz="1400" dirty="0"/>
          </a:p>
        </p:txBody>
      </p:sp>
      <p:grpSp>
        <p:nvGrpSpPr>
          <p:cNvPr id="6" name="Group 5">
            <a:extLst>
              <a:ext uri="{FF2B5EF4-FFF2-40B4-BE49-F238E27FC236}">
                <a16:creationId xmlns:a16="http://schemas.microsoft.com/office/drawing/2014/main" id="{F0EDB266-AE49-4F02-81BB-1B298CFD2372}"/>
              </a:ext>
            </a:extLst>
          </p:cNvPr>
          <p:cNvGrpSpPr/>
          <p:nvPr/>
        </p:nvGrpSpPr>
        <p:grpSpPr>
          <a:xfrm>
            <a:off x="5912937" y="1314804"/>
            <a:ext cx="1148981" cy="1166199"/>
            <a:chOff x="5651432" y="1759102"/>
            <a:chExt cx="2089011" cy="2012746"/>
          </a:xfrm>
        </p:grpSpPr>
        <p:pic>
          <p:nvPicPr>
            <p:cNvPr id="16" name="Graphic 15" descr="Man with solid fill">
              <a:extLst>
                <a:ext uri="{FF2B5EF4-FFF2-40B4-BE49-F238E27FC236}">
                  <a16:creationId xmlns:a16="http://schemas.microsoft.com/office/drawing/2014/main" id="{104A27F3-C37A-497C-A1E8-245D0FCD47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7697" y="1759102"/>
              <a:ext cx="2012746" cy="2012746"/>
            </a:xfrm>
            <a:prstGeom prst="rect">
              <a:avLst/>
            </a:prstGeom>
          </p:spPr>
        </p:pic>
        <p:pic>
          <p:nvPicPr>
            <p:cNvPr id="18" name="Content Placeholder 4" descr="Woman with solid fill">
              <a:extLst>
                <a:ext uri="{FF2B5EF4-FFF2-40B4-BE49-F238E27FC236}">
                  <a16:creationId xmlns:a16="http://schemas.microsoft.com/office/drawing/2014/main" id="{5C4F0118-2D3D-4866-A61C-CB28546E0F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51432" y="2842437"/>
              <a:ext cx="886087" cy="886087"/>
            </a:xfrm>
            <a:prstGeom prst="rect">
              <a:avLst/>
            </a:prstGeom>
          </p:spPr>
        </p:pic>
      </p:grpSp>
      <p:pic>
        <p:nvPicPr>
          <p:cNvPr id="7" name="Picture 6">
            <a:extLst>
              <a:ext uri="{FF2B5EF4-FFF2-40B4-BE49-F238E27FC236}">
                <a16:creationId xmlns:a16="http://schemas.microsoft.com/office/drawing/2014/main" id="{7F0E73D9-9BFF-4580-9FAF-C497BB81EC41}"/>
              </a:ext>
            </a:extLst>
          </p:cNvPr>
          <p:cNvPicPr>
            <a:picLocks noChangeAspect="1"/>
          </p:cNvPicPr>
          <p:nvPr/>
        </p:nvPicPr>
        <p:blipFill>
          <a:blip r:embed="rId8"/>
          <a:stretch>
            <a:fillRect/>
          </a:stretch>
        </p:blipFill>
        <p:spPr>
          <a:xfrm>
            <a:off x="5737447" y="2612497"/>
            <a:ext cx="1411186" cy="880868"/>
          </a:xfrm>
          <a:prstGeom prst="rect">
            <a:avLst/>
          </a:prstGeom>
        </p:spPr>
      </p:pic>
      <p:sp>
        <p:nvSpPr>
          <p:cNvPr id="24" name="TextBox 23">
            <a:extLst>
              <a:ext uri="{FF2B5EF4-FFF2-40B4-BE49-F238E27FC236}">
                <a16:creationId xmlns:a16="http://schemas.microsoft.com/office/drawing/2014/main" id="{3DC137F6-6CBD-4F06-B4DF-2CCCC4D8845C}"/>
              </a:ext>
            </a:extLst>
          </p:cNvPr>
          <p:cNvSpPr txBox="1"/>
          <p:nvPr/>
        </p:nvSpPr>
        <p:spPr>
          <a:xfrm>
            <a:off x="7342009" y="2701752"/>
            <a:ext cx="4611107" cy="584775"/>
          </a:xfrm>
          <a:prstGeom prst="rect">
            <a:avLst/>
          </a:prstGeom>
          <a:noFill/>
        </p:spPr>
        <p:txBody>
          <a:bodyPr wrap="square">
            <a:spAutoFit/>
          </a:bodyPr>
          <a:lstStyle/>
          <a:p>
            <a:r>
              <a:rPr lang="en-GB" sz="1600" b="1" dirty="0"/>
              <a:t>Women earn 72p for every £1 that men earn, a difference of 28p.</a:t>
            </a:r>
          </a:p>
        </p:txBody>
      </p:sp>
      <p:grpSp>
        <p:nvGrpSpPr>
          <p:cNvPr id="17" name="Group 16">
            <a:extLst>
              <a:ext uri="{FF2B5EF4-FFF2-40B4-BE49-F238E27FC236}">
                <a16:creationId xmlns:a16="http://schemas.microsoft.com/office/drawing/2014/main" id="{59358D13-8535-4AC5-AD81-4B79FC919069}"/>
              </a:ext>
            </a:extLst>
          </p:cNvPr>
          <p:cNvGrpSpPr/>
          <p:nvPr/>
        </p:nvGrpSpPr>
        <p:grpSpPr>
          <a:xfrm>
            <a:off x="10451116" y="3808039"/>
            <a:ext cx="1148981" cy="1166199"/>
            <a:chOff x="5651432" y="1759102"/>
            <a:chExt cx="2089011" cy="2012746"/>
          </a:xfrm>
        </p:grpSpPr>
        <p:pic>
          <p:nvPicPr>
            <p:cNvPr id="19" name="Graphic 18" descr="Man with solid fill">
              <a:extLst>
                <a:ext uri="{FF2B5EF4-FFF2-40B4-BE49-F238E27FC236}">
                  <a16:creationId xmlns:a16="http://schemas.microsoft.com/office/drawing/2014/main" id="{ADAEC439-7E06-4021-89AE-885DA5B757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7697" y="1759102"/>
              <a:ext cx="2012746" cy="2012746"/>
            </a:xfrm>
            <a:prstGeom prst="rect">
              <a:avLst/>
            </a:prstGeom>
          </p:spPr>
        </p:pic>
        <p:pic>
          <p:nvPicPr>
            <p:cNvPr id="26" name="Content Placeholder 4" descr="Woman with solid fill">
              <a:extLst>
                <a:ext uri="{FF2B5EF4-FFF2-40B4-BE49-F238E27FC236}">
                  <a16:creationId xmlns:a16="http://schemas.microsoft.com/office/drawing/2014/main" id="{2FD22FE6-4214-45AA-9883-E82251FE7A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51432" y="2842437"/>
              <a:ext cx="886087" cy="886087"/>
            </a:xfrm>
            <a:prstGeom prst="rect">
              <a:avLst/>
            </a:prstGeom>
          </p:spPr>
        </p:pic>
      </p:grpSp>
      <p:pic>
        <p:nvPicPr>
          <p:cNvPr id="27" name="Picture 26">
            <a:extLst>
              <a:ext uri="{FF2B5EF4-FFF2-40B4-BE49-F238E27FC236}">
                <a16:creationId xmlns:a16="http://schemas.microsoft.com/office/drawing/2014/main" id="{2B2A609E-91F3-4A7D-8753-05B12EE6145F}"/>
              </a:ext>
            </a:extLst>
          </p:cNvPr>
          <p:cNvPicPr>
            <a:picLocks noChangeAspect="1"/>
          </p:cNvPicPr>
          <p:nvPr/>
        </p:nvPicPr>
        <p:blipFill>
          <a:blip r:embed="rId8"/>
          <a:stretch>
            <a:fillRect/>
          </a:stretch>
        </p:blipFill>
        <p:spPr>
          <a:xfrm>
            <a:off x="10188911" y="5172403"/>
            <a:ext cx="1411186" cy="880868"/>
          </a:xfrm>
          <a:prstGeom prst="rect">
            <a:avLst/>
          </a:prstGeom>
        </p:spPr>
      </p:pic>
      <p:sp>
        <p:nvSpPr>
          <p:cNvPr id="28" name="TextBox 27">
            <a:extLst>
              <a:ext uri="{FF2B5EF4-FFF2-40B4-BE49-F238E27FC236}">
                <a16:creationId xmlns:a16="http://schemas.microsoft.com/office/drawing/2014/main" id="{9A86096D-AD93-4F94-9A33-C9D324C4784E}"/>
              </a:ext>
            </a:extLst>
          </p:cNvPr>
          <p:cNvSpPr txBox="1"/>
          <p:nvPr/>
        </p:nvSpPr>
        <p:spPr>
          <a:xfrm rot="10800000" flipV="1">
            <a:off x="5737447" y="4219181"/>
            <a:ext cx="4403521" cy="606576"/>
          </a:xfrm>
          <a:prstGeom prst="rect">
            <a:avLst/>
          </a:prstGeom>
          <a:noFill/>
        </p:spPr>
        <p:txBody>
          <a:bodyPr wrap="square">
            <a:spAutoFit/>
          </a:bodyPr>
          <a:lstStyle/>
          <a:p>
            <a:pPr>
              <a:lnSpc>
                <a:spcPct val="115000"/>
              </a:lnSpc>
              <a:spcAft>
                <a:spcPts val="10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Women’s </a:t>
            </a:r>
            <a:r>
              <a:rPr lang="en-GB" sz="1400" b="1" dirty="0">
                <a:solidFill>
                  <a:srgbClr val="92D050"/>
                </a:solidFill>
                <a:effectLst/>
                <a:latin typeface="Verdana" panose="020B0604030504040204" pitchFamily="34" charset="0"/>
                <a:ea typeface="Calibri" panose="020F0502020204030204" pitchFamily="34" charset="0"/>
                <a:cs typeface="Times New Roman" panose="02020603050405020304" pitchFamily="18" charset="0"/>
              </a:rPr>
              <a:t>median</a:t>
            </a:r>
            <a:r>
              <a:rPr lang="en-GB" sz="1400" dirty="0">
                <a:effectLst/>
                <a:latin typeface="Verdana" panose="020B0604030504040204" pitchFamily="34" charset="0"/>
                <a:ea typeface="Calibri" panose="020F0502020204030204" pitchFamily="34" charset="0"/>
                <a:cs typeface="Times New Roman" panose="02020603050405020304" pitchFamily="18" charset="0"/>
              </a:rPr>
              <a:t> </a:t>
            </a:r>
            <a:r>
              <a:rPr lang="en-GB" sz="1600" dirty="0">
                <a:effectLst/>
                <a:latin typeface="Verdana" panose="020B0604030504040204" pitchFamily="34" charset="0"/>
                <a:ea typeface="Calibri" panose="020F0502020204030204" pitchFamily="34" charset="0"/>
                <a:cs typeface="Times New Roman" panose="02020603050405020304" pitchFamily="18" charset="0"/>
              </a:rPr>
              <a:t>average</a:t>
            </a:r>
            <a:r>
              <a:rPr lang="en-GB" sz="1400" dirty="0">
                <a:effectLst/>
                <a:latin typeface="Verdana" panose="020B0604030504040204" pitchFamily="34" charset="0"/>
                <a:ea typeface="Calibri" panose="020F0502020204030204" pitchFamily="34" charset="0"/>
                <a:cs typeface="Times New Roman" panose="02020603050405020304" pitchFamily="18" charset="0"/>
              </a:rPr>
              <a:t> pay is 14.81% less than the men’s </a:t>
            </a:r>
            <a:r>
              <a:rPr lang="en-GB" sz="1400" b="1" dirty="0">
                <a:solidFill>
                  <a:srgbClr val="92D050"/>
                </a:solidFill>
                <a:effectLst/>
                <a:latin typeface="Verdana" panose="020B0604030504040204" pitchFamily="34" charset="0"/>
                <a:ea typeface="Calibri" panose="020F0502020204030204" pitchFamily="34" charset="0"/>
                <a:cs typeface="Times New Roman" panose="02020603050405020304" pitchFamily="18" charset="0"/>
              </a:rPr>
              <a:t>median</a:t>
            </a:r>
            <a:r>
              <a:rPr lang="en-GB" sz="1400" dirty="0">
                <a:effectLst/>
                <a:latin typeface="Verdana" panose="020B0604030504040204" pitchFamily="34" charset="0"/>
                <a:ea typeface="Calibri" panose="020F0502020204030204" pitchFamily="34" charset="0"/>
                <a:cs typeface="Times New Roman" panose="02020603050405020304" pitchFamily="18" charset="0"/>
              </a:rPr>
              <a:t> average pay. </a:t>
            </a:r>
            <a:endParaRPr lang="en-GB" sz="1400" dirty="0"/>
          </a:p>
        </p:txBody>
      </p:sp>
      <p:sp>
        <p:nvSpPr>
          <p:cNvPr id="29" name="TextBox 28">
            <a:extLst>
              <a:ext uri="{FF2B5EF4-FFF2-40B4-BE49-F238E27FC236}">
                <a16:creationId xmlns:a16="http://schemas.microsoft.com/office/drawing/2014/main" id="{741F89F6-1B5D-4F31-B4D7-E2C990F8A3DC}"/>
              </a:ext>
            </a:extLst>
          </p:cNvPr>
          <p:cNvSpPr txBox="1"/>
          <p:nvPr/>
        </p:nvSpPr>
        <p:spPr>
          <a:xfrm>
            <a:off x="5737447" y="5320450"/>
            <a:ext cx="4611107" cy="584775"/>
          </a:xfrm>
          <a:prstGeom prst="rect">
            <a:avLst/>
          </a:prstGeom>
          <a:noFill/>
        </p:spPr>
        <p:txBody>
          <a:bodyPr wrap="square">
            <a:spAutoFit/>
          </a:bodyPr>
          <a:lstStyle/>
          <a:p>
            <a:r>
              <a:rPr lang="en-GB" sz="1600" b="1" dirty="0"/>
              <a:t>Women earn 85p for every £1 that men earn, a difference of 15p.</a:t>
            </a:r>
          </a:p>
        </p:txBody>
      </p:sp>
      <p:sp>
        <p:nvSpPr>
          <p:cNvPr id="30" name="TextBox 29">
            <a:extLst>
              <a:ext uri="{FF2B5EF4-FFF2-40B4-BE49-F238E27FC236}">
                <a16:creationId xmlns:a16="http://schemas.microsoft.com/office/drawing/2014/main" id="{62846E47-2399-4F50-8FE4-E8A0F78E1EE3}"/>
              </a:ext>
            </a:extLst>
          </p:cNvPr>
          <p:cNvSpPr txBox="1"/>
          <p:nvPr/>
        </p:nvSpPr>
        <p:spPr>
          <a:xfrm>
            <a:off x="5737447" y="6306313"/>
            <a:ext cx="609805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The national average of median gender pay gap was 14.9% in 2021 (from the Annual Survey of Hours and Earnings figure).  </a:t>
            </a:r>
          </a:p>
        </p:txBody>
      </p:sp>
    </p:spTree>
    <p:extLst>
      <p:ext uri="{BB962C8B-B14F-4D97-AF65-F5344CB8AC3E}">
        <p14:creationId xmlns:p14="http://schemas.microsoft.com/office/powerpoint/2010/main" val="3341665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F0E73D9-9BFF-4580-9FAF-C497BB81EC41}"/>
              </a:ext>
            </a:extLst>
          </p:cNvPr>
          <p:cNvPicPr>
            <a:picLocks noChangeAspect="1"/>
          </p:cNvPicPr>
          <p:nvPr/>
        </p:nvPicPr>
        <p:blipFill>
          <a:blip r:embed="rId2"/>
          <a:stretch>
            <a:fillRect/>
          </a:stretch>
        </p:blipFill>
        <p:spPr>
          <a:xfrm>
            <a:off x="3659034" y="1256125"/>
            <a:ext cx="1914310" cy="1194920"/>
          </a:xfrm>
          <a:prstGeom prst="rect">
            <a:avLst/>
          </a:prstGeom>
        </p:spPr>
      </p:pic>
      <p:sp>
        <p:nvSpPr>
          <p:cNvPr id="20" name="TextBox 19">
            <a:extLst>
              <a:ext uri="{FF2B5EF4-FFF2-40B4-BE49-F238E27FC236}">
                <a16:creationId xmlns:a16="http://schemas.microsoft.com/office/drawing/2014/main" id="{10B21B7F-D02C-4E3A-9CC3-D140DB6925EE}"/>
              </a:ext>
            </a:extLst>
          </p:cNvPr>
          <p:cNvSpPr txBox="1"/>
          <p:nvPr/>
        </p:nvSpPr>
        <p:spPr>
          <a:xfrm>
            <a:off x="1782386" y="577343"/>
            <a:ext cx="5164935" cy="8109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noProof="0" dirty="0">
                <a:ln>
                  <a:noFill/>
                </a:ln>
                <a:effectLst/>
                <a:uLnTx/>
                <a:uFillTx/>
                <a:latin typeface="Verdana" panose="020B0604030504040204" pitchFamily="34" charset="0"/>
                <a:ea typeface="Calibri" panose="020F0502020204030204" pitchFamily="34" charset="0"/>
                <a:cs typeface="Times New Roman" panose="02020603050405020304" pitchFamily="18" charset="0"/>
              </a:rPr>
              <a:t>82.76% of men and 84.29% of women received a bonus.  The </a:t>
            </a:r>
            <a:r>
              <a:rPr kumimoji="0" lang="en-GB" sz="1400" b="1" i="0" u="none" strike="noStrike" kern="1200" cap="none" spc="0" normalizeH="0" baseline="0" noProof="0" dirty="0">
                <a:ln>
                  <a:noFill/>
                </a:ln>
                <a:solidFill>
                  <a:srgbClr val="92D050"/>
                </a:solidFill>
                <a:effectLst/>
                <a:uLnTx/>
                <a:uFillTx/>
                <a:latin typeface="Verdana" panose="020B0604030504040204" pitchFamily="34" charset="0"/>
                <a:ea typeface="Calibri" panose="020F0502020204030204" pitchFamily="34" charset="0"/>
                <a:cs typeface="Times New Roman" panose="02020603050405020304" pitchFamily="18" charset="0"/>
              </a:rPr>
              <a:t>mean</a:t>
            </a:r>
            <a:r>
              <a:rPr kumimoji="0" lang="en-GB" sz="1400" b="1" i="0" u="none" strike="noStrike" kern="1200" cap="none" spc="0" normalizeH="0" baseline="0" noProof="0" dirty="0">
                <a:ln>
                  <a:noFill/>
                </a:ln>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GB" sz="1400" b="0" i="0" u="none" strike="noStrike" kern="1200" cap="none" spc="0" normalizeH="0" baseline="0" noProof="0" dirty="0">
                <a:ln>
                  <a:noFill/>
                </a:ln>
                <a:effectLst/>
                <a:uLnTx/>
                <a:uFillTx/>
                <a:latin typeface="Verdana" panose="020B0604030504040204" pitchFamily="34" charset="0"/>
                <a:ea typeface="Calibri" panose="020F0502020204030204" pitchFamily="34" charset="0"/>
                <a:cs typeface="Times New Roman" panose="02020603050405020304" pitchFamily="18" charset="0"/>
              </a:rPr>
              <a:t>bonus gap is 53.32%.  The </a:t>
            </a:r>
            <a:r>
              <a:rPr kumimoji="0" lang="en-GB" sz="1400" b="1" i="0" u="none" strike="noStrike" kern="1200" cap="none" spc="0" normalizeH="0" baseline="0" noProof="0" dirty="0">
                <a:ln>
                  <a:noFill/>
                </a:ln>
                <a:solidFill>
                  <a:srgbClr val="92D050"/>
                </a:solidFill>
                <a:effectLst/>
                <a:uLnTx/>
                <a:uFillTx/>
                <a:latin typeface="Verdana" panose="020B0604030504040204" pitchFamily="34" charset="0"/>
                <a:ea typeface="Calibri" panose="020F0502020204030204" pitchFamily="34" charset="0"/>
                <a:cs typeface="Times New Roman" panose="02020603050405020304" pitchFamily="18" charset="0"/>
              </a:rPr>
              <a:t>median</a:t>
            </a:r>
            <a:r>
              <a:rPr kumimoji="0" lang="en-GB" sz="1400" b="0" i="0" u="none" strike="noStrike" kern="1200" cap="none" spc="0" normalizeH="0" baseline="0" noProof="0" dirty="0">
                <a:ln>
                  <a:noFill/>
                </a:ln>
                <a:effectLst/>
                <a:uLnTx/>
                <a:uFillTx/>
                <a:latin typeface="Verdana" panose="020B0604030504040204" pitchFamily="34" charset="0"/>
                <a:ea typeface="Calibri" panose="020F0502020204030204" pitchFamily="34" charset="0"/>
                <a:cs typeface="Times New Roman" panose="02020603050405020304" pitchFamily="18" charset="0"/>
              </a:rPr>
              <a:t> bonus gap is 25%.</a:t>
            </a:r>
          </a:p>
        </p:txBody>
      </p:sp>
      <p:pic>
        <p:nvPicPr>
          <p:cNvPr id="22" name="Graphic 21" descr="Money with solid fill">
            <a:extLst>
              <a:ext uri="{FF2B5EF4-FFF2-40B4-BE49-F238E27FC236}">
                <a16:creationId xmlns:a16="http://schemas.microsoft.com/office/drawing/2014/main" id="{5A48B146-4F4B-4D61-A3CF-BD71F1EB66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9900" y="1010184"/>
            <a:ext cx="988878" cy="913583"/>
          </a:xfrm>
          <a:prstGeom prst="rect">
            <a:avLst/>
          </a:prstGeom>
        </p:spPr>
      </p:pic>
      <p:pic>
        <p:nvPicPr>
          <p:cNvPr id="23" name="Graphic 22" descr="Money with solid fill">
            <a:extLst>
              <a:ext uri="{FF2B5EF4-FFF2-40B4-BE49-F238E27FC236}">
                <a16:creationId xmlns:a16="http://schemas.microsoft.com/office/drawing/2014/main" id="{ABE6F2E5-D17E-45C0-9813-940A823E76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1300" y="402334"/>
            <a:ext cx="1256627" cy="1160946"/>
          </a:xfrm>
          <a:prstGeom prst="rect">
            <a:avLst/>
          </a:prstGeom>
        </p:spPr>
      </p:pic>
      <p:sp>
        <p:nvSpPr>
          <p:cNvPr id="24" name="TextBox 23">
            <a:extLst>
              <a:ext uri="{FF2B5EF4-FFF2-40B4-BE49-F238E27FC236}">
                <a16:creationId xmlns:a16="http://schemas.microsoft.com/office/drawing/2014/main" id="{3DC137F6-6CBD-4F06-B4DF-2CCCC4D8845C}"/>
              </a:ext>
            </a:extLst>
          </p:cNvPr>
          <p:cNvSpPr txBox="1"/>
          <p:nvPr/>
        </p:nvSpPr>
        <p:spPr>
          <a:xfrm>
            <a:off x="5958288" y="1664354"/>
            <a:ext cx="461110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Calibri" panose="020F0502020204030204"/>
                <a:ea typeface="+mn-ea"/>
                <a:cs typeface="+mn-cs"/>
              </a:rPr>
              <a:t>Women earn 72p for every £1 that men earn, a difference of 28p.</a:t>
            </a:r>
          </a:p>
        </p:txBody>
      </p:sp>
      <p:grpSp>
        <p:nvGrpSpPr>
          <p:cNvPr id="27" name="Group 26">
            <a:extLst>
              <a:ext uri="{FF2B5EF4-FFF2-40B4-BE49-F238E27FC236}">
                <a16:creationId xmlns:a16="http://schemas.microsoft.com/office/drawing/2014/main" id="{010D9372-BC1C-4EDE-B0AF-B89002A5D152}"/>
              </a:ext>
            </a:extLst>
          </p:cNvPr>
          <p:cNvGrpSpPr/>
          <p:nvPr/>
        </p:nvGrpSpPr>
        <p:grpSpPr>
          <a:xfrm>
            <a:off x="240619" y="234466"/>
            <a:ext cx="1541767" cy="1496682"/>
            <a:chOff x="5651432" y="1759102"/>
            <a:chExt cx="2089011" cy="2012746"/>
          </a:xfrm>
        </p:grpSpPr>
        <p:pic>
          <p:nvPicPr>
            <p:cNvPr id="28" name="Graphic 27" descr="Man with solid fill">
              <a:extLst>
                <a:ext uri="{FF2B5EF4-FFF2-40B4-BE49-F238E27FC236}">
                  <a16:creationId xmlns:a16="http://schemas.microsoft.com/office/drawing/2014/main" id="{CB487490-B3C7-49D5-A3EF-19FE232DF3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27697" y="1759102"/>
              <a:ext cx="2012746" cy="2012746"/>
            </a:xfrm>
            <a:prstGeom prst="rect">
              <a:avLst/>
            </a:prstGeom>
          </p:spPr>
        </p:pic>
        <p:pic>
          <p:nvPicPr>
            <p:cNvPr id="29" name="Content Placeholder 4" descr="Woman with solid fill">
              <a:extLst>
                <a:ext uri="{FF2B5EF4-FFF2-40B4-BE49-F238E27FC236}">
                  <a16:creationId xmlns:a16="http://schemas.microsoft.com/office/drawing/2014/main" id="{0F4EEF8E-DBC6-4636-9FB2-2FEA48C161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1432" y="2842437"/>
              <a:ext cx="886087" cy="886087"/>
            </a:xfrm>
            <a:prstGeom prst="rect">
              <a:avLst/>
            </a:prstGeom>
          </p:spPr>
        </p:pic>
      </p:grpSp>
      <p:pic>
        <p:nvPicPr>
          <p:cNvPr id="13" name="Picture 12">
            <a:extLst>
              <a:ext uri="{FF2B5EF4-FFF2-40B4-BE49-F238E27FC236}">
                <a16:creationId xmlns:a16="http://schemas.microsoft.com/office/drawing/2014/main" id="{F79BA523-4D5A-47FA-87D2-21BE22B908D5}"/>
              </a:ext>
            </a:extLst>
          </p:cNvPr>
          <p:cNvPicPr>
            <a:picLocks noChangeAspect="1"/>
          </p:cNvPicPr>
          <p:nvPr/>
        </p:nvPicPr>
        <p:blipFill>
          <a:blip r:embed="rId11"/>
          <a:stretch>
            <a:fillRect/>
          </a:stretch>
        </p:blipFill>
        <p:spPr>
          <a:xfrm>
            <a:off x="1575880" y="4214569"/>
            <a:ext cx="9255394" cy="2632446"/>
          </a:xfrm>
          <a:prstGeom prst="rect">
            <a:avLst/>
          </a:prstGeom>
        </p:spPr>
      </p:pic>
      <p:sp>
        <p:nvSpPr>
          <p:cNvPr id="12" name="TextBox 11">
            <a:extLst>
              <a:ext uri="{FF2B5EF4-FFF2-40B4-BE49-F238E27FC236}">
                <a16:creationId xmlns:a16="http://schemas.microsoft.com/office/drawing/2014/main" id="{407B6475-1A3E-41D2-8729-B83E4438A787}"/>
              </a:ext>
            </a:extLst>
          </p:cNvPr>
          <p:cNvSpPr txBox="1"/>
          <p:nvPr/>
        </p:nvSpPr>
        <p:spPr>
          <a:xfrm>
            <a:off x="-100361" y="2678376"/>
            <a:ext cx="11947017" cy="1323439"/>
          </a:xfrm>
          <a:prstGeom prst="rect">
            <a:avLst/>
          </a:prstGeom>
          <a:noFill/>
        </p:spPr>
        <p:txBody>
          <a:bodyPr wrap="square">
            <a:spAutoFit/>
          </a:bodyPr>
          <a:lstStyle/>
          <a:p>
            <a:pPr lvl="0" algn="ctr">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The number of men and women who received  a bonus was broadly similar.  The gap between the </a:t>
            </a:r>
            <a:r>
              <a:rPr kumimoji="0" lang="en-GB" sz="1600" b="0" i="0" u="none" strike="noStrike" kern="1200" cap="none" spc="0" normalizeH="0" baseline="0" noProof="0" dirty="0">
                <a:ln>
                  <a:noFill/>
                </a:ln>
                <a:solidFill>
                  <a:srgbClr val="92D050"/>
                </a:solidFill>
                <a:effectLst/>
                <a:uLnTx/>
                <a:uFillTx/>
                <a:latin typeface="Calibri" panose="020F0502020204030204"/>
                <a:ea typeface="+mn-ea"/>
                <a:cs typeface="+mn-cs"/>
              </a:rPr>
              <a:t>median</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bonus payments  is lower from last year. The difference is due to the higher proportion of men in higher paid roles because bonuses are calculated as a percentage of salary</a:t>
            </a:r>
            <a:r>
              <a:rPr lang="en-GB" sz="1600" dirty="0">
                <a:solidFill>
                  <a:prstClr val="white"/>
                </a:solidFill>
              </a:rPr>
              <a:t>.   </a:t>
            </a:r>
          </a:p>
          <a:p>
            <a:pPr lvl="0" algn="ctr">
              <a:defRPr/>
            </a:pPr>
            <a:endParaRPr lang="en-GB" sz="1600" dirty="0">
              <a:solidFill>
                <a:prstClr val="white"/>
              </a:solidFill>
            </a:endParaRPr>
          </a:p>
          <a:p>
            <a:pPr lvl="0" algn="ctr">
              <a:defRPr/>
            </a:pPr>
            <a:r>
              <a:rPr lang="en-GB" sz="1600" dirty="0">
                <a:solidFill>
                  <a:prstClr val="white"/>
                </a:solidFill>
              </a:rPr>
              <a:t>Also, it’s worth noting, that whilst the European Corporate Headquarters of Monster Energy is based in GB, there are a number of senior women in leadership positions based in other European countries, which are excluded from this data set.</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76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9F730-3EA9-4E79-9A3A-04571D2EEAA7}"/>
              </a:ext>
            </a:extLst>
          </p:cNvPr>
          <p:cNvSpPr>
            <a:spLocks noGrp="1"/>
          </p:cNvSpPr>
          <p:nvPr>
            <p:ph type="title"/>
          </p:nvPr>
        </p:nvSpPr>
        <p:spPr>
          <a:xfrm>
            <a:off x="1275945" y="170572"/>
            <a:ext cx="10515600" cy="1325563"/>
          </a:xfrm>
        </p:spPr>
        <p:txBody>
          <a:bodyPr/>
          <a:lstStyle/>
          <a:p>
            <a:r>
              <a:rPr lang="en-GB" b="1" dirty="0">
                <a:solidFill>
                  <a:srgbClr val="7030A0"/>
                </a:solidFill>
              </a:rPr>
              <a:t>The proportion of Gender by Pay Band</a:t>
            </a:r>
            <a:endParaRPr lang="en-GB" dirty="0"/>
          </a:p>
        </p:txBody>
      </p:sp>
      <p:sp>
        <p:nvSpPr>
          <p:cNvPr id="7" name="TextBox 6">
            <a:extLst>
              <a:ext uri="{FF2B5EF4-FFF2-40B4-BE49-F238E27FC236}">
                <a16:creationId xmlns:a16="http://schemas.microsoft.com/office/drawing/2014/main" id="{022D7EB1-7108-4D6F-95E8-F8B2CBE4C659}"/>
              </a:ext>
            </a:extLst>
          </p:cNvPr>
          <p:cNvSpPr txBox="1"/>
          <p:nvPr/>
        </p:nvSpPr>
        <p:spPr>
          <a:xfrm>
            <a:off x="7251723" y="1825625"/>
            <a:ext cx="4707371" cy="3908585"/>
          </a:xfrm>
          <a:prstGeom prst="rect">
            <a:avLst/>
          </a:prstGeom>
        </p:spPr>
        <p:txBody>
          <a:bodyPr vert="horz" lIns="91440" tIns="45720" rIns="91440" bIns="45720" rtlCol="0">
            <a:normAutofit/>
          </a:bodyPr>
          <a:lstStyle/>
          <a:p>
            <a:pPr algn="just">
              <a:lnSpc>
                <a:spcPct val="90000"/>
              </a:lnSpc>
              <a:spcAft>
                <a:spcPts val="1000"/>
              </a:spcAft>
            </a:pPr>
            <a:r>
              <a:rPr lang="en-US" dirty="0">
                <a:effectLst/>
              </a:rPr>
              <a:t>Our analysis of the Gender Pay data shows that the gap within the Upper quartile is largely due to the higher-paid bands being predominantly made up of positions held by men.  </a:t>
            </a:r>
          </a:p>
          <a:p>
            <a:pPr algn="just">
              <a:lnSpc>
                <a:spcPct val="90000"/>
              </a:lnSpc>
              <a:spcAft>
                <a:spcPts val="1000"/>
              </a:spcAft>
            </a:pPr>
            <a:r>
              <a:rPr lang="en-US" dirty="0">
                <a:effectLst/>
              </a:rPr>
              <a:t>The remaining quartiles have smaller differences and shows the lower bands with roles being held by more women. </a:t>
            </a:r>
          </a:p>
          <a:p>
            <a:pPr algn="just">
              <a:lnSpc>
                <a:spcPct val="90000"/>
              </a:lnSpc>
              <a:spcAft>
                <a:spcPts val="1000"/>
              </a:spcAft>
            </a:pPr>
            <a:r>
              <a:rPr lang="en-US" dirty="0">
                <a:effectLst/>
              </a:rPr>
              <a:t>These differences are also due to many of our upper band roles having been held by employees with longer lengths of service and so there has been less opportunity for promotion. </a:t>
            </a:r>
          </a:p>
        </p:txBody>
      </p:sp>
      <p:graphicFrame>
        <p:nvGraphicFramePr>
          <p:cNvPr id="11" name="Chart 10">
            <a:extLst>
              <a:ext uri="{FF2B5EF4-FFF2-40B4-BE49-F238E27FC236}">
                <a16:creationId xmlns:a16="http://schemas.microsoft.com/office/drawing/2014/main" id="{6BD7A20D-AB78-3D50-B7B1-CE09BE34EA72}"/>
              </a:ext>
            </a:extLst>
          </p:cNvPr>
          <p:cNvGraphicFramePr>
            <a:graphicFrameLocks/>
          </p:cNvGraphicFramePr>
          <p:nvPr>
            <p:extLst>
              <p:ext uri="{D42A27DB-BD31-4B8C-83A1-F6EECF244321}">
                <p14:modId xmlns:p14="http://schemas.microsoft.com/office/powerpoint/2010/main" val="355098990"/>
              </p:ext>
            </p:extLst>
          </p:nvPr>
        </p:nvGraphicFramePr>
        <p:xfrm>
          <a:off x="232906" y="1517423"/>
          <a:ext cx="7018817" cy="4537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704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BCB2CD-28A4-4781-B7A2-3DF633E36319}"/>
              </a:ext>
            </a:extLst>
          </p:cNvPr>
          <p:cNvPicPr>
            <a:picLocks noChangeAspect="1"/>
          </p:cNvPicPr>
          <p:nvPr/>
        </p:nvPicPr>
        <p:blipFill>
          <a:blip r:embed="rId3"/>
          <a:stretch>
            <a:fillRect/>
          </a:stretch>
        </p:blipFill>
        <p:spPr>
          <a:xfrm>
            <a:off x="6904257" y="0"/>
            <a:ext cx="5287743" cy="6858000"/>
          </a:xfrm>
          <a:prstGeom prst="rect">
            <a:avLst/>
          </a:prstGeom>
        </p:spPr>
      </p:pic>
      <p:pic>
        <p:nvPicPr>
          <p:cNvPr id="4" name="Picture 3">
            <a:extLst>
              <a:ext uri="{FF2B5EF4-FFF2-40B4-BE49-F238E27FC236}">
                <a16:creationId xmlns:a16="http://schemas.microsoft.com/office/drawing/2014/main" id="{D6E91A83-A8D4-44EB-BCCA-E94FACF5EEFE}"/>
              </a:ext>
            </a:extLst>
          </p:cNvPr>
          <p:cNvPicPr>
            <a:picLocks noChangeAspect="1"/>
          </p:cNvPicPr>
          <p:nvPr/>
        </p:nvPicPr>
        <p:blipFill>
          <a:blip r:embed="rId4"/>
          <a:stretch>
            <a:fillRect/>
          </a:stretch>
        </p:blipFill>
        <p:spPr>
          <a:xfrm>
            <a:off x="7629732" y="5052530"/>
            <a:ext cx="4029075" cy="1419225"/>
          </a:xfrm>
          <a:prstGeom prst="rect">
            <a:avLst/>
          </a:prstGeom>
        </p:spPr>
      </p:pic>
      <p:sp>
        <p:nvSpPr>
          <p:cNvPr id="9" name="Title 1">
            <a:extLst>
              <a:ext uri="{FF2B5EF4-FFF2-40B4-BE49-F238E27FC236}">
                <a16:creationId xmlns:a16="http://schemas.microsoft.com/office/drawing/2014/main" id="{F96B37C7-F195-4615-A629-DD3B94CF1ED0}"/>
              </a:ext>
            </a:extLst>
          </p:cNvPr>
          <p:cNvSpPr>
            <a:spLocks noGrp="1"/>
          </p:cNvSpPr>
          <p:nvPr>
            <p:ph type="title"/>
          </p:nvPr>
        </p:nvSpPr>
        <p:spPr>
          <a:xfrm>
            <a:off x="310068" y="200326"/>
            <a:ext cx="6594189" cy="797668"/>
          </a:xfrm>
        </p:spPr>
        <p:txBody>
          <a:bodyPr>
            <a:normAutofit/>
          </a:bodyPr>
          <a:lstStyle/>
          <a:p>
            <a:r>
              <a:rPr lang="en-GB" dirty="0">
                <a:solidFill>
                  <a:srgbClr val="FFFFFF"/>
                </a:solidFill>
              </a:rPr>
              <a:t>Our Support</a:t>
            </a:r>
          </a:p>
        </p:txBody>
      </p:sp>
      <p:sp>
        <p:nvSpPr>
          <p:cNvPr id="11" name="Content Placeholder 2">
            <a:extLst>
              <a:ext uri="{FF2B5EF4-FFF2-40B4-BE49-F238E27FC236}">
                <a16:creationId xmlns:a16="http://schemas.microsoft.com/office/drawing/2014/main" id="{29B2820F-CDB7-4A29-9EF1-6F8243E48E90}"/>
              </a:ext>
            </a:extLst>
          </p:cNvPr>
          <p:cNvSpPr>
            <a:spLocks noGrp="1"/>
          </p:cNvSpPr>
          <p:nvPr>
            <p:ph idx="1"/>
          </p:nvPr>
        </p:nvSpPr>
        <p:spPr>
          <a:xfrm>
            <a:off x="310068" y="1413511"/>
            <a:ext cx="5562807" cy="4559271"/>
          </a:xfrm>
        </p:spPr>
        <p:txBody>
          <a:bodyPr>
            <a:normAutofit/>
          </a:bodyPr>
          <a:lstStyle/>
          <a:p>
            <a:pPr algn="just">
              <a:lnSpc>
                <a:spcPct val="115000"/>
              </a:lnSpc>
              <a:spcAft>
                <a:spcPts val="1000"/>
              </a:spcAft>
            </a:pPr>
            <a:r>
              <a:rPr lang="en-GB" sz="1400" dirty="0">
                <a:solidFill>
                  <a:srgbClr val="00B050"/>
                </a:solidFill>
                <a:effectLst/>
                <a:latin typeface="Verdana" panose="020B0604030504040204" pitchFamily="34" charset="0"/>
                <a:ea typeface="Calibri" panose="020F0502020204030204" pitchFamily="34" charset="0"/>
                <a:cs typeface="Times New Roman" panose="02020603050405020304" pitchFamily="18" charset="0"/>
              </a:rPr>
              <a:t>DEVELOPMENT :</a:t>
            </a:r>
            <a:r>
              <a:rPr lang="en-GB" sz="1400" dirty="0">
                <a:effectLst/>
                <a:latin typeface="Verdana" panose="020B0604030504040204" pitchFamily="34" charset="0"/>
                <a:ea typeface="Calibri" panose="020F0502020204030204" pitchFamily="34" charset="0"/>
                <a:cs typeface="Times New Roman" panose="02020603050405020304" pitchFamily="18" charset="0"/>
              </a:rPr>
              <a:t>We encourage women to apply for senior positions and take steps to mentor and support those new to leadership roles.</a:t>
            </a:r>
          </a:p>
          <a:p>
            <a:pPr algn="just">
              <a:lnSpc>
                <a:spcPct val="115000"/>
              </a:lnSpc>
              <a:spcAft>
                <a:spcPts val="1000"/>
              </a:spcAft>
            </a:pPr>
            <a:r>
              <a:rPr lang="en-GB" sz="1400" dirty="0">
                <a:solidFill>
                  <a:srgbClr val="00B050"/>
                </a:solidFill>
                <a:effectLst/>
                <a:latin typeface="Verdana" panose="020B0604030504040204" pitchFamily="34" charset="0"/>
                <a:ea typeface="Calibri" panose="020F0502020204030204" pitchFamily="34" charset="0"/>
                <a:cs typeface="Times New Roman" panose="02020603050405020304" pitchFamily="18" charset="0"/>
              </a:rPr>
              <a:t>BENEFITS: </a:t>
            </a:r>
            <a:r>
              <a:rPr lang="en-GB" sz="1400" dirty="0">
                <a:effectLst/>
                <a:latin typeface="Verdana" panose="020B0604030504040204" pitchFamily="34" charset="0"/>
                <a:ea typeface="Calibri" panose="020F0502020204030204" pitchFamily="34" charset="0"/>
                <a:cs typeface="Times New Roman" panose="02020603050405020304" pitchFamily="18" charset="0"/>
              </a:rPr>
              <a:t>We offer a range of benefits to our employees to attract both men and women to our roles, such as flexible and hybrid working, family-friendly policies and enhanced holidays</a:t>
            </a:r>
          </a:p>
          <a:p>
            <a:pPr algn="just">
              <a:lnSpc>
                <a:spcPct val="115000"/>
              </a:lnSpc>
              <a:spcAft>
                <a:spcPts val="1000"/>
              </a:spcAft>
            </a:pPr>
            <a:r>
              <a:rPr lang="en-GB" sz="1400" dirty="0">
                <a:solidFill>
                  <a:srgbClr val="00B050"/>
                </a:solidFill>
                <a:latin typeface="Verdana" panose="020B0604030504040204" pitchFamily="34" charset="0"/>
                <a:ea typeface="Calibri" panose="020F0502020204030204" pitchFamily="34" charset="0"/>
                <a:cs typeface="Times New Roman" panose="02020603050405020304" pitchFamily="18" charset="0"/>
              </a:rPr>
              <a:t>EQUITY:</a:t>
            </a:r>
            <a:r>
              <a:rPr lang="en-GB" sz="1400" dirty="0">
                <a:latin typeface="Verdana" panose="020B0604030504040204" pitchFamily="34" charset="0"/>
                <a:ea typeface="Calibri" panose="020F0502020204030204" pitchFamily="34" charset="0"/>
                <a:cs typeface="Times New Roman" panose="02020603050405020304" pitchFamily="18" charset="0"/>
              </a:rPr>
              <a:t> </a:t>
            </a:r>
            <a:r>
              <a:rPr lang="en-GB" sz="1400" dirty="0">
                <a:effectLst/>
                <a:latin typeface="Verdana" panose="020B0604030504040204" pitchFamily="34" charset="0"/>
                <a:ea typeface="Calibri" panose="020F0502020204030204" pitchFamily="34" charset="0"/>
                <a:cs typeface="Times New Roman" panose="02020603050405020304" pitchFamily="18" charset="0"/>
              </a:rPr>
              <a:t>Gender pay gaps are not to be confused with equal pay; we are confident that men and women get paid equally for equivalent jobs across the company.  Individuals are rewarded for their contribution and level of responsibility and not because of their gender.</a:t>
            </a:r>
          </a:p>
          <a:p>
            <a:pPr>
              <a:lnSpc>
                <a:spcPct val="115000"/>
              </a:lnSpc>
              <a:spcAft>
                <a:spcPts val="1000"/>
              </a:spcAft>
            </a:pPr>
            <a:r>
              <a:rPr lang="en-GB" sz="1400" dirty="0">
                <a:solidFill>
                  <a:srgbClr val="00B050"/>
                </a:solidFill>
                <a:effectLst/>
                <a:latin typeface="Verdana" panose="020B0604030504040204" pitchFamily="34" charset="0"/>
                <a:ea typeface="Calibri" panose="020F0502020204030204" pitchFamily="34" charset="0"/>
                <a:cs typeface="Times New Roman" panose="02020603050405020304" pitchFamily="18" charset="0"/>
              </a:rPr>
              <a:t>ACTION: </a:t>
            </a:r>
            <a:r>
              <a:rPr lang="en-GB" sz="1400" dirty="0">
                <a:effectLst/>
                <a:latin typeface="Verdana" panose="020B0604030504040204" pitchFamily="34" charset="0"/>
                <a:ea typeface="Calibri" panose="020F0502020204030204" pitchFamily="34" charset="0"/>
                <a:cs typeface="Times New Roman" panose="02020603050405020304" pitchFamily="18" charset="0"/>
              </a:rPr>
              <a:t>We continue to take appropriate action </a:t>
            </a:r>
            <a:r>
              <a:rPr lang="en-GB" sz="1400" dirty="0">
                <a:latin typeface="Verdana" panose="020B0604030504040204" pitchFamily="34" charset="0"/>
                <a:ea typeface="Calibri" panose="020F0502020204030204" pitchFamily="34" charset="0"/>
                <a:cs typeface="Times New Roman" panose="02020603050405020304" pitchFamily="18" charset="0"/>
              </a:rPr>
              <a:t>and</a:t>
            </a:r>
            <a:r>
              <a:rPr lang="en-GB" sz="1400" dirty="0">
                <a:effectLst/>
                <a:latin typeface="Verdana" panose="020B0604030504040204" pitchFamily="34" charset="0"/>
                <a:ea typeface="Calibri" panose="020F0502020204030204" pitchFamily="34" charset="0"/>
                <a:cs typeface="Times New Roman" panose="02020603050405020304" pitchFamily="18" charset="0"/>
              </a:rPr>
              <a:t> ensure our policies are fair for all.</a:t>
            </a:r>
          </a:p>
        </p:txBody>
      </p:sp>
    </p:spTree>
    <p:extLst>
      <p:ext uri="{BB962C8B-B14F-4D97-AF65-F5344CB8AC3E}">
        <p14:creationId xmlns:p14="http://schemas.microsoft.com/office/powerpoint/2010/main" val="423734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B968-7891-468B-AD53-5469F929539B}"/>
              </a:ext>
            </a:extLst>
          </p:cNvPr>
          <p:cNvSpPr>
            <a:spLocks noGrp="1"/>
          </p:cNvSpPr>
          <p:nvPr>
            <p:ph type="title"/>
          </p:nvPr>
        </p:nvSpPr>
        <p:spPr>
          <a:xfrm>
            <a:off x="4380511" y="132233"/>
            <a:ext cx="6594189" cy="797668"/>
          </a:xfrm>
        </p:spPr>
        <p:txBody>
          <a:bodyPr>
            <a:normAutofit/>
          </a:bodyPr>
          <a:lstStyle/>
          <a:p>
            <a:r>
              <a:rPr lang="en-GB" dirty="0">
                <a:solidFill>
                  <a:srgbClr val="FFFFFF"/>
                </a:solidFill>
              </a:rPr>
              <a:t>Action : Reducing the Gap</a:t>
            </a:r>
          </a:p>
        </p:txBody>
      </p:sp>
      <p:sp>
        <p:nvSpPr>
          <p:cNvPr id="3" name="Content Placeholder 2">
            <a:extLst>
              <a:ext uri="{FF2B5EF4-FFF2-40B4-BE49-F238E27FC236}">
                <a16:creationId xmlns:a16="http://schemas.microsoft.com/office/drawing/2014/main" id="{3CCD66BC-4A31-4BC5-A428-D66C0388D798}"/>
              </a:ext>
            </a:extLst>
          </p:cNvPr>
          <p:cNvSpPr>
            <a:spLocks noGrp="1"/>
          </p:cNvSpPr>
          <p:nvPr>
            <p:ph idx="1"/>
          </p:nvPr>
        </p:nvSpPr>
        <p:spPr>
          <a:xfrm>
            <a:off x="4465266" y="1001949"/>
            <a:ext cx="7655397" cy="5603132"/>
          </a:xfrm>
        </p:spPr>
        <p:txBody>
          <a:bodyPr anchor="ctr">
            <a:noAutofit/>
          </a:bodyPr>
          <a:lstStyle/>
          <a:p>
            <a:pPr marL="0" indent="0">
              <a:spcAft>
                <a:spcPts val="1000"/>
              </a:spcAft>
              <a:buNone/>
            </a:pPr>
            <a:r>
              <a:rPr lang="en-GB" sz="1050" b="1" dirty="0">
                <a:latin typeface="Verdana" panose="020B0604030504040204" pitchFamily="34" charset="0"/>
                <a:cs typeface="Times New Roman" panose="02020603050405020304" pitchFamily="18" charset="0"/>
              </a:rPr>
              <a:t>Equality, Diversity &amp; Inclusion - Global Leadership Advisory Group</a:t>
            </a:r>
          </a:p>
          <a:p>
            <a:pPr marL="0" indent="0">
              <a:spcAft>
                <a:spcPts val="1000"/>
              </a:spcAft>
              <a:buNone/>
            </a:pPr>
            <a:r>
              <a:rPr lang="en-GB" sz="1050" dirty="0">
                <a:latin typeface="Verdana" panose="020B0604030504040204" pitchFamily="34" charset="0"/>
                <a:cs typeface="Times New Roman" panose="02020603050405020304" pitchFamily="18" charset="0"/>
              </a:rPr>
              <a:t>In 2020, we established our Equality, Diversity and Inclusion Global Leadership Advisory Group (EDI Advisory Group), comprised of leaders from across Monster. The EDI Advisory Group was formed to provide insight on our diversity and inclusion efforts and to further integrate EDI principles into our overall strategy and business objectives. The EDI Advisory Group provides guidance to each of the Company’s three regional EDI Councils including one for Europe, Middle East and Africa.  </a:t>
            </a:r>
          </a:p>
          <a:p>
            <a:pPr marL="0" indent="0">
              <a:spcAft>
                <a:spcPts val="1000"/>
              </a:spcAft>
              <a:buNone/>
            </a:pPr>
            <a:r>
              <a:rPr lang="en-GB" sz="1050" b="1" dirty="0">
                <a:latin typeface="Verdana" panose="020B0604030504040204" pitchFamily="34" charset="0"/>
                <a:cs typeface="Times New Roman" panose="02020603050405020304" pitchFamily="18" charset="0"/>
              </a:rPr>
              <a:t>EDI Council Objectives</a:t>
            </a:r>
          </a:p>
          <a:p>
            <a:pPr>
              <a:spcAft>
                <a:spcPts val="1000"/>
              </a:spcAft>
            </a:pPr>
            <a:r>
              <a:rPr lang="en-GB" sz="1050" dirty="0">
                <a:latin typeface="Verdana" panose="020B0604030504040204" pitchFamily="34" charset="0"/>
                <a:cs typeface="Times New Roman" panose="02020603050405020304" pitchFamily="18" charset="0"/>
              </a:rPr>
              <a:t>Establish working councils that fairly represent company diversity of gender, geography, ethnicity, sexual orientation, background, age and experience. Listen and learn from their opinions and proposals on equality, diversity and inclusion to create working groups, initiatives and programs to act and deliver the global EDI mission and vision.</a:t>
            </a:r>
          </a:p>
          <a:p>
            <a:pPr>
              <a:spcAft>
                <a:spcPts val="1000"/>
              </a:spcAft>
            </a:pPr>
            <a:r>
              <a:rPr lang="en-GB" sz="1050" dirty="0">
                <a:latin typeface="Verdana" panose="020B0604030504040204" pitchFamily="34" charset="0"/>
                <a:cs typeface="Times New Roman" panose="02020603050405020304" pitchFamily="18" charset="0"/>
              </a:rPr>
              <a:t>Create an environment delivering employee engagement and an ongoing dialogue with all employees where people are able to offer feedback, comment and make proposals on the historical, current and future issues and topics of EDI. </a:t>
            </a:r>
          </a:p>
          <a:p>
            <a:pPr>
              <a:spcAft>
                <a:spcPts val="1000"/>
              </a:spcAft>
            </a:pPr>
            <a:r>
              <a:rPr lang="en-GB" sz="1050" dirty="0">
                <a:latin typeface="Verdana" panose="020B0604030504040204" pitchFamily="34" charset="0"/>
                <a:cs typeface="Times New Roman" panose="02020603050405020304" pitchFamily="18" charset="0"/>
              </a:rPr>
              <a:t>Initiate review and ongoing assessment of all current policies and processes with regard to attracting, hiring, and retaining talent to ensure they support and deliver against the Monster equal opportunity, diversity and inclusion mission as well as removing any barriers to its success.</a:t>
            </a:r>
          </a:p>
          <a:p>
            <a:pPr>
              <a:spcAft>
                <a:spcPts val="1000"/>
              </a:spcAft>
            </a:pPr>
            <a:r>
              <a:rPr lang="en-GB" sz="1050" dirty="0">
                <a:latin typeface="Verdana" panose="020B0604030504040204" pitchFamily="34" charset="0"/>
                <a:cs typeface="Times New Roman" panose="02020603050405020304" pitchFamily="18" charset="0"/>
              </a:rPr>
              <a:t>Devise and set up a continuous program of education and learning opportunities for everyone to develop and deepen individual and personal understanding of equality, diversity and inclusion.</a:t>
            </a:r>
          </a:p>
          <a:p>
            <a:pPr>
              <a:spcAft>
                <a:spcPts val="1000"/>
              </a:spcAft>
            </a:pPr>
            <a:r>
              <a:rPr lang="en-GB" sz="1050" dirty="0">
                <a:latin typeface="Verdana" panose="020B0604030504040204" pitchFamily="34" charset="0"/>
                <a:cs typeface="Times New Roman" panose="02020603050405020304" pitchFamily="18" charset="0"/>
              </a:rPr>
              <a:t>Train, mentor and provide capability enhancement programs for all specifically including attitudes and behavioural considerations and development.</a:t>
            </a:r>
          </a:p>
          <a:p>
            <a:pPr>
              <a:spcAft>
                <a:spcPts val="1000"/>
              </a:spcAft>
            </a:pPr>
            <a:r>
              <a:rPr lang="en-GB" sz="1050" dirty="0">
                <a:latin typeface="Verdana" panose="020B0604030504040204" pitchFamily="34" charset="0"/>
                <a:cs typeface="Times New Roman" panose="02020603050405020304" pitchFamily="18" charset="0"/>
              </a:rPr>
              <a:t>Participate in external community led efforts to improve quality of life and opportunities, providing financial support for underprivileged youth education and ongoing philanthropic efforts to advance the idea of inclusion in everything we do</a:t>
            </a:r>
          </a:p>
          <a:p>
            <a:pPr marL="0" indent="0">
              <a:spcAft>
                <a:spcPts val="1000"/>
              </a:spcAft>
              <a:buNone/>
            </a:pPr>
            <a:endParaRPr lang="en-GB" sz="100" dirty="0">
              <a:solidFill>
                <a:srgbClr val="FFFFFF"/>
              </a:solidFill>
              <a:effectLst/>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6664AF30-C6F8-4EC5-A400-EE9D0B5A7DEC}"/>
              </a:ext>
            </a:extLst>
          </p:cNvPr>
          <p:cNvPicPr>
            <a:picLocks noChangeAspect="1"/>
          </p:cNvPicPr>
          <p:nvPr/>
        </p:nvPicPr>
        <p:blipFill>
          <a:blip r:embed="rId3"/>
          <a:stretch>
            <a:fillRect/>
          </a:stretch>
        </p:blipFill>
        <p:spPr>
          <a:xfrm>
            <a:off x="0" y="-13596"/>
            <a:ext cx="4193512" cy="6871596"/>
          </a:xfrm>
          <a:prstGeom prst="rect">
            <a:avLst/>
          </a:prstGeom>
        </p:spPr>
      </p:pic>
    </p:spTree>
    <p:extLst>
      <p:ext uri="{BB962C8B-B14F-4D97-AF65-F5344CB8AC3E}">
        <p14:creationId xmlns:p14="http://schemas.microsoft.com/office/powerpoint/2010/main" val="127059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361</TotalTime>
  <Words>949</Words>
  <Application>Microsoft Office PowerPoint</Application>
  <PresentationFormat>Widescreen</PresentationFormat>
  <Paragraphs>43</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Verdana</vt:lpstr>
      <vt:lpstr>Office Theme</vt:lpstr>
      <vt:lpstr>Monster Energy Europe Ltd Gender Pay Gap 2023 </vt:lpstr>
      <vt:lpstr>2023 Gender Pay Gap Report for Monster Energy</vt:lpstr>
      <vt:lpstr>PowerPoint Presentation</vt:lpstr>
      <vt:lpstr>PowerPoint Presentation</vt:lpstr>
      <vt:lpstr>The proportion of Gender by Pay Band</vt:lpstr>
      <vt:lpstr>Our Support</vt:lpstr>
      <vt:lpstr>Action : Reducing the Gap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is Female – Gender Pay Gap 2022</dc:title>
  <dc:creator>Kay Collins</dc:creator>
  <cp:lastModifiedBy>Roshani Kariyawasam</cp:lastModifiedBy>
  <cp:revision>18</cp:revision>
  <cp:lastPrinted>2022-04-01T17:31:36Z</cp:lastPrinted>
  <dcterms:created xsi:type="dcterms:W3CDTF">2022-03-18T12:51:20Z</dcterms:created>
  <dcterms:modified xsi:type="dcterms:W3CDTF">2023-04-03T12:03:35Z</dcterms:modified>
</cp:coreProperties>
</file>